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1" r:id="rId8"/>
    <p:sldId id="265" r:id="rId9"/>
    <p:sldId id="266" r:id="rId10"/>
    <p:sldId id="268" r:id="rId11"/>
    <p:sldId id="269" r:id="rId12"/>
    <p:sldId id="270" r:id="rId13"/>
    <p:sldId id="272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Sistem</a:t>
            </a:r>
            <a:r>
              <a:rPr lang="en-US" sz="8000" dirty="0"/>
              <a:t> Monitoring </a:t>
            </a:r>
            <a:r>
              <a:rPr lang="en-US" sz="8000" dirty="0" err="1"/>
              <a:t>Berita</a:t>
            </a:r>
            <a:r>
              <a:rPr lang="en-US" sz="8000" dirty="0"/>
              <a:t>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6485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Oleh: Dr.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Dewi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Liliana,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M.Kom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Teknik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informatika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Politeknik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Negeri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jakarta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6DFA4E-4A4F-4E70-8B36-84E29C3D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n-US" dirty="0"/>
              <a:t>Flowchart LSTM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443D1-3DBB-4F63-9031-90A75193595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929" y="812799"/>
            <a:ext cx="3984413" cy="5770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372296-4F11-496A-AC4C-5F593E2E0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3AEA-98AD-4C2E-94F7-73489696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Trending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18F6-9EA3-4063-BE40-B72C0BDF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Metode clustering trending </a:t>
            </a:r>
            <a:r>
              <a:rPr lang="en-US" sz="2800" dirty="0" err="1"/>
              <a:t>topik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berbahasa</a:t>
            </a:r>
            <a:r>
              <a:rPr lang="en-US" sz="2800" dirty="0"/>
              <a:t> </a:t>
            </a:r>
            <a:r>
              <a:rPr lang="en-US" sz="2800" dirty="0" err="1"/>
              <a:t>indonesia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algoritma</a:t>
            </a:r>
            <a:r>
              <a:rPr lang="en-US" sz="2800" dirty="0"/>
              <a:t> </a:t>
            </a:r>
            <a:r>
              <a:rPr lang="en-US" sz="2800" b="1" dirty="0"/>
              <a:t>Latent Semantic Analysis (LSA)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(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pendeteksian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modeling)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Machine Learning yang </a:t>
            </a:r>
            <a:r>
              <a:rPr lang="en-US" sz="2800" dirty="0" err="1"/>
              <a:t>mengatur</a:t>
            </a:r>
            <a:r>
              <a:rPr lang="en-US" sz="2800" dirty="0"/>
              <a:t> dan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koleksi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data </a:t>
            </a:r>
            <a:r>
              <a:rPr lang="en-US" sz="2800" dirty="0" err="1"/>
              <a:t>teks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menetapkan</a:t>
            </a:r>
            <a:r>
              <a:rPr lang="en-US" sz="2800" dirty="0"/>
              <a:t> tag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tema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683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5D7F-36B0-4AD2-A201-40495586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F2C6-0C05-4199-ACC0-1933AA6E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Latent semantic analysis (LSA)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Natural Language Processing,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semantik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seperangkat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dan </a:t>
            </a:r>
            <a:r>
              <a:rPr lang="en-US" sz="2400" dirty="0" err="1"/>
              <a:t>istilah-istilah</a:t>
            </a:r>
            <a:r>
              <a:rPr lang="en-US" sz="2400" dirty="0"/>
              <a:t> yang </a:t>
            </a:r>
            <a:r>
              <a:rPr lang="en-US" sz="2400" dirty="0" err="1"/>
              <a:t>dikandungnya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dan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(</a:t>
            </a:r>
            <a:r>
              <a:rPr lang="en-US" sz="2400" dirty="0" err="1"/>
              <a:t>Dumais</a:t>
            </a:r>
            <a:r>
              <a:rPr lang="en-US" sz="2400" dirty="0"/>
              <a:t>, 2005)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LSA </a:t>
            </a:r>
            <a:r>
              <a:rPr lang="en-US" sz="2400" dirty="0" err="1"/>
              <a:t>mengasumsikan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kata-kata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 yang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potongan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yang </a:t>
            </a:r>
            <a:r>
              <a:rPr lang="en-US" sz="2400" dirty="0" err="1"/>
              <a:t>serupa</a:t>
            </a:r>
            <a:r>
              <a:rPr lang="en-US" sz="2400" dirty="0"/>
              <a:t> (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kata per </a:t>
            </a:r>
            <a:r>
              <a:rPr lang="en-US" sz="2400" dirty="0" err="1"/>
              <a:t>dokumen</a:t>
            </a:r>
            <a:r>
              <a:rPr lang="en-US" sz="2400" dirty="0"/>
              <a:t> (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mewakili</a:t>
            </a:r>
            <a:r>
              <a:rPr lang="en-US" sz="2400" dirty="0"/>
              <a:t> kata-kata </a:t>
            </a:r>
            <a:r>
              <a:rPr lang="en-US" sz="2400" dirty="0" err="1"/>
              <a:t>unik</a:t>
            </a:r>
            <a:r>
              <a:rPr lang="en-US" sz="2400" dirty="0"/>
              <a:t> dan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mewakili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)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dan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Singular Value Decomposition (SVD)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sambil</a:t>
            </a:r>
            <a:r>
              <a:rPr lang="en-US" sz="2400" dirty="0"/>
              <a:t>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kesamaan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094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6DFA4E-4A4F-4E70-8B36-84E29C3D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n-US" dirty="0"/>
              <a:t>Flowchart LSA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372296-4F11-496A-AC4C-5F593E2E0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4.png">
            <a:extLst>
              <a:ext uri="{FF2B5EF4-FFF2-40B4-BE49-F238E27FC236}">
                <a16:creationId xmlns:a16="http://schemas.microsoft.com/office/drawing/2014/main" id="{962EDF59-43B9-4A9C-96A3-42D2C213AED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981217" y="555411"/>
            <a:ext cx="5018088" cy="55521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1628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0EA8-A9D5-4DB3-A465-FD4902E8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4B5B-47D2-4566-BB35-B877729E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d-ID" sz="3400" dirty="0"/>
              <a:t>Bahasa pemograman yang digunakan dalam pembuatan aplikasi ini terbatas pada bahasa </a:t>
            </a:r>
            <a:r>
              <a:rPr lang="id-ID" sz="3400" i="1" dirty="0"/>
              <a:t>python </a:t>
            </a:r>
            <a:r>
              <a:rPr lang="id-ID" sz="3400" dirty="0"/>
              <a:t>dan </a:t>
            </a:r>
            <a:r>
              <a:rPr lang="id-ID" sz="3400" i="1" dirty="0"/>
              <a:t>framework flask</a:t>
            </a:r>
            <a:endParaRPr lang="en-US" sz="3400" dirty="0"/>
          </a:p>
          <a:p>
            <a:pPr>
              <a:buFont typeface="Courier New" panose="02070309020205020404" pitchFamily="49" charset="0"/>
              <a:buChar char="o"/>
            </a:pPr>
            <a:r>
              <a:rPr lang="id-ID" sz="3400" dirty="0"/>
              <a:t>Sistem yang akan dibangun berupa klasifikasi konten berita dalam bentuk aplikasi </a:t>
            </a:r>
            <a:r>
              <a:rPr lang="id-ID" sz="3400" i="1" dirty="0"/>
              <a:t>web-based</a:t>
            </a:r>
            <a:endParaRPr lang="en-US" sz="3400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0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err="1">
                <a:solidFill>
                  <a:srgbClr val="FFFFFF"/>
                </a:solidFill>
              </a:rPr>
              <a:t>Terima</a:t>
            </a:r>
            <a:r>
              <a:rPr lang="en-US" sz="4800" i="1" dirty="0">
                <a:solidFill>
                  <a:srgbClr val="FFFFFF"/>
                </a:solidFill>
              </a:rPr>
              <a:t> Kasih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DEWI LILIANA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4E7-CB78-42AB-A5D4-90463A95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Berita</a:t>
            </a:r>
            <a:r>
              <a:rPr lang="en-US" dirty="0"/>
              <a:t>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0DE1-6880-44C1-995F-1A437A26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media </a:t>
            </a:r>
            <a:r>
              <a:rPr lang="en-US" sz="2800" dirty="0" err="1"/>
              <a:t>massa</a:t>
            </a:r>
            <a:r>
              <a:rPr lang="en-US" sz="2800" dirty="0"/>
              <a:t> dan </a:t>
            </a:r>
            <a:r>
              <a:rPr lang="en-US" sz="2800" dirty="0" err="1"/>
              <a:t>televisi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juga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media </a:t>
            </a:r>
            <a:r>
              <a:rPr lang="en-US" sz="2800" dirty="0" err="1"/>
              <a:t>sosial</a:t>
            </a:r>
            <a:r>
              <a:rPr lang="en-US" sz="2800" dirty="0"/>
              <a:t> dan </a:t>
            </a:r>
            <a:r>
              <a:rPr lang="en-US" sz="2800" i="1" dirty="0"/>
              <a:t>website</a:t>
            </a:r>
            <a:r>
              <a:rPr lang="en-US" sz="28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B</a:t>
            </a:r>
            <a:r>
              <a:rPr lang="id-ID" sz="2800" dirty="0"/>
              <a:t>erita </a:t>
            </a:r>
            <a:r>
              <a:rPr lang="en-US" sz="2800" dirty="0"/>
              <a:t>yang</a:t>
            </a:r>
            <a:r>
              <a:rPr lang="id-ID" sz="2800" dirty="0"/>
              <a:t> diakses melalui </a:t>
            </a:r>
            <a:r>
              <a:rPr lang="id-ID" sz="2800" i="1" dirty="0"/>
              <a:t>website</a:t>
            </a:r>
            <a:r>
              <a:rPr lang="id-ID" sz="2800" dirty="0"/>
              <a:t> dan aplikasi dikenal sebagai </a:t>
            </a:r>
            <a:r>
              <a:rPr lang="id-ID" sz="2800" i="1" dirty="0"/>
              <a:t>portal </a:t>
            </a:r>
            <a:r>
              <a:rPr lang="id-ID" sz="2800" dirty="0"/>
              <a:t>berita </a:t>
            </a:r>
            <a:r>
              <a:rPr lang="id-ID" sz="2800" i="1" dirty="0"/>
              <a:t>online</a:t>
            </a:r>
            <a:r>
              <a:rPr lang="id-ID" sz="2800" dirty="0"/>
              <a:t>.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Sit</a:t>
            </a:r>
            <a:r>
              <a:rPr lang="id-ID" sz="2800" dirty="0"/>
              <a:t>us yang paling sering diakses oleh masyarakat Indonesia adalah media sosial, berita, dan </a:t>
            </a:r>
            <a:r>
              <a:rPr lang="id-ID" sz="2800" i="1" dirty="0"/>
              <a:t>blog </a:t>
            </a:r>
            <a:r>
              <a:rPr lang="id-ID" sz="2800" dirty="0"/>
              <a:t>(Katadata, 2018).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7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B1A5-664F-4090-B53A-EE970782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42BC-EAE2-4ED8-BF7E-A91E50996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Keberadaan media </a:t>
            </a:r>
            <a:r>
              <a:rPr lang="en-US" sz="3600" dirty="0" err="1"/>
              <a:t>sosial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cara</a:t>
            </a:r>
            <a:r>
              <a:rPr lang="en-US" sz="3600" dirty="0"/>
              <a:t> </a:t>
            </a:r>
            <a:r>
              <a:rPr lang="en-US" sz="3600" dirty="0" err="1"/>
              <a:t>baru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 untuk </a:t>
            </a:r>
            <a:r>
              <a:rPr lang="en-US" sz="3600" dirty="0" err="1"/>
              <a:t>menyebarluaskan</a:t>
            </a:r>
            <a:r>
              <a:rPr lang="en-US" sz="3600" dirty="0"/>
              <a:t> </a:t>
            </a:r>
            <a:r>
              <a:rPr lang="en-US" sz="3600" dirty="0" err="1"/>
              <a:t>berita</a:t>
            </a:r>
            <a:r>
              <a:rPr lang="en-US" sz="3600" dirty="0"/>
              <a:t> dan </a:t>
            </a:r>
            <a:r>
              <a:rPr lang="en-US" sz="3600" dirty="0" err="1"/>
              <a:t>memperoleh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err="1"/>
              <a:t>Semakin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pemberitaan</a:t>
            </a:r>
            <a:r>
              <a:rPr lang="en-US" sz="3600" dirty="0"/>
              <a:t> yang </a:t>
            </a:r>
            <a:r>
              <a:rPr lang="en-US" sz="3600" dirty="0" err="1"/>
              <a:t>muncul</a:t>
            </a:r>
            <a:r>
              <a:rPr lang="en-US" sz="3600" dirty="0"/>
              <a:t> di </a:t>
            </a:r>
            <a:r>
              <a:rPr lang="en-US" sz="3600" dirty="0" err="1"/>
              <a:t>berbagai</a:t>
            </a:r>
            <a:r>
              <a:rPr lang="en-US" sz="3600" dirty="0"/>
              <a:t> situs </a:t>
            </a:r>
            <a:r>
              <a:rPr lang="en-US" sz="3600" dirty="0" err="1"/>
              <a:t>maupun</a:t>
            </a:r>
            <a:r>
              <a:rPr lang="en-US" sz="3600" dirty="0"/>
              <a:t> media </a:t>
            </a:r>
            <a:r>
              <a:rPr lang="en-US" sz="3600" dirty="0" err="1"/>
              <a:t>sosial</a:t>
            </a:r>
            <a:r>
              <a:rPr lang="en-US" sz="3600" dirty="0"/>
              <a:t>,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isu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dikatakan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b="1" i="1" dirty="0" err="1"/>
              <a:t>treding</a:t>
            </a:r>
            <a:r>
              <a:rPr lang="en-US" sz="3600" b="1" i="1" dirty="0"/>
              <a:t> topic</a:t>
            </a:r>
            <a:r>
              <a:rPr lang="en-US" sz="3600" b="1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Po</a:t>
            </a:r>
            <a:r>
              <a:rPr lang="id-ID" sz="3600" dirty="0"/>
              <a:t>rtal berita terdiri dari beberapa kategori seperti politik, olahraga, ekonomi, kesehatan, dan kategori lainnya</a:t>
            </a:r>
            <a:r>
              <a:rPr lang="en-US" sz="36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</a:t>
            </a:r>
            <a:r>
              <a:rPr lang="id-ID" sz="3600" dirty="0"/>
              <a:t>Namun permasalahan yang terjadi adalah pada saat pengelompokannya masih dilakukan manual, di mana isi beritanya harus dianalisis terlebih dahulu kemudian dikategorikan</a:t>
            </a:r>
            <a:r>
              <a:rPr lang="en-US" sz="36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9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4606-7943-46C1-9E35-E282BBD5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AC406-801D-4E2D-ABD7-EA1EA614C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Sedangkan</a:t>
            </a:r>
            <a:r>
              <a:rPr lang="en-US" sz="2400" b="1" dirty="0"/>
              <a:t> </a:t>
            </a:r>
            <a:r>
              <a:rPr lang="en-US" sz="2400" b="1" i="1" dirty="0"/>
              <a:t>trending topic </a:t>
            </a:r>
            <a:r>
              <a:rPr lang="en-US" sz="2400" dirty="0" err="1"/>
              <a:t>dianalisis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i="1" dirty="0"/>
              <a:t>hashtag </a:t>
            </a:r>
            <a:r>
              <a:rPr lang="en-US" sz="2400" dirty="0"/>
              <a:t>yang </a:t>
            </a:r>
            <a:r>
              <a:rPr lang="en-US" sz="2400" dirty="0" err="1"/>
              <a:t>terdapat</a:t>
            </a:r>
            <a:r>
              <a:rPr lang="en-US" sz="2400" dirty="0"/>
              <a:t> pada media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Agar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konten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trending topic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di </a:t>
            </a:r>
            <a:r>
              <a:rPr lang="en-US" sz="2400" dirty="0" err="1"/>
              <a:t>penuhi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i="1" dirty="0"/>
              <a:t>tag </a:t>
            </a:r>
            <a:r>
              <a:rPr lang="en-US" sz="2400" dirty="0" err="1"/>
              <a:t>terbanyak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24 jam.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lama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dikategorikan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 (Rethink, 2016).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586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3F4D-05CD-4C54-B03D-71A14C22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1061-D1B5-4C34-8BE3-D1316B24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Pada </a:t>
            </a:r>
            <a:r>
              <a:rPr lang="en-US" sz="2400" dirty="0" err="1"/>
              <a:t>umunya</a:t>
            </a:r>
            <a:r>
              <a:rPr lang="en-US" sz="2400" dirty="0"/>
              <a:t>, </a:t>
            </a:r>
            <a:r>
              <a:rPr lang="en-US" sz="2400" dirty="0" err="1"/>
              <a:t>tren</a:t>
            </a:r>
            <a:r>
              <a:rPr lang="en-US" sz="2400" i="1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yang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dibahas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isu-isu</a:t>
            </a:r>
            <a:r>
              <a:rPr lang="en-US" sz="2400" dirty="0"/>
              <a:t> </a:t>
            </a:r>
            <a:r>
              <a:rPr lang="en-US" sz="2400" dirty="0" err="1"/>
              <a:t>terkini</a:t>
            </a:r>
            <a:r>
              <a:rPr lang="en-US" sz="2400" dirty="0"/>
              <a:t> yang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i="1" dirty="0"/>
              <a:t>viral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pengelompokkannya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manual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i="1" dirty="0"/>
              <a:t>trending topic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Twitter</a:t>
            </a:r>
            <a:r>
              <a:rPr lang="en-US" sz="2400" dirty="0"/>
              <a:t>. </a:t>
            </a:r>
          </a:p>
          <a:p>
            <a:r>
              <a:rPr lang="en-US" sz="2400" dirty="0"/>
              <a:t>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mempersulit</a:t>
            </a:r>
            <a:r>
              <a:rPr lang="en-US" sz="2400" dirty="0"/>
              <a:t> media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untuk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berita</a:t>
            </a:r>
            <a:r>
              <a:rPr lang="en-US" sz="2400" dirty="0"/>
              <a:t>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tren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Twitter (Damaris, 2016).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8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C389-DC4B-4EF6-BF1B-9B7596E4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4FE-7308-4402-ABB6-5EC34CEC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id-ID" sz="2800" dirty="0"/>
              <a:t>Untuk pemilihan kategori berita yang relevan, maka diperlukan sistem klasifikasi yang dapat menentukan kategori konten berita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otomatis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b="1" dirty="0"/>
              <a:t>Machine Learning.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 </a:t>
            </a:r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juga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untuk clustering </a:t>
            </a:r>
            <a:r>
              <a:rPr lang="en-US" sz="2800" b="1" dirty="0"/>
              <a:t>trending </a:t>
            </a:r>
            <a:r>
              <a:rPr lang="en-US" sz="2800" b="1" dirty="0" err="1"/>
              <a:t>topik</a:t>
            </a:r>
            <a:r>
              <a:rPr lang="en-US" sz="2800" b="1" dirty="0"/>
              <a:t> </a:t>
            </a:r>
            <a:r>
              <a:rPr lang="en-US" sz="2800" b="1" dirty="0" err="1"/>
              <a:t>berita</a:t>
            </a:r>
            <a:r>
              <a:rPr lang="en-US" sz="2800" b="1" dirty="0"/>
              <a:t> </a:t>
            </a:r>
            <a:r>
              <a:rPr lang="en-US" sz="2800" b="1" dirty="0" err="1"/>
              <a:t>berbahasa</a:t>
            </a:r>
            <a:r>
              <a:rPr lang="en-US" sz="2800" b="1" dirty="0"/>
              <a:t> </a:t>
            </a:r>
            <a:r>
              <a:rPr lang="en-US" sz="2800" b="1" dirty="0" err="1"/>
              <a:t>indonesia</a:t>
            </a:r>
            <a:r>
              <a:rPr lang="en-US" sz="28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5724-4FEC-44C5-823F-391BDFD3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A7ED-8918-428B-9C32-ABFB4858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monitoring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bertujuan</a:t>
            </a:r>
            <a:r>
              <a:rPr lang="en-US" sz="2800" dirty="0"/>
              <a:t> untuk:</a:t>
            </a:r>
          </a:p>
          <a:p>
            <a:pPr marL="0" indent="0">
              <a:buNone/>
            </a:pPr>
            <a:r>
              <a:rPr lang="en-US" sz="2800" dirty="0"/>
              <a:t>      1. </a:t>
            </a:r>
            <a:r>
              <a:rPr lang="en-US" sz="2800" dirty="0" err="1"/>
              <a:t>Mengkategorikan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2. </a:t>
            </a:r>
            <a:r>
              <a:rPr lang="en-US" sz="2800" dirty="0" err="1"/>
              <a:t>Memantau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yang </a:t>
            </a:r>
            <a:r>
              <a:rPr lang="en-US" sz="2800" dirty="0" err="1"/>
              <a:t>menjadi</a:t>
            </a:r>
            <a:r>
              <a:rPr lang="en-US" sz="2800" dirty="0"/>
              <a:t> trending </a:t>
            </a:r>
            <a:r>
              <a:rPr lang="en-US" sz="2800" dirty="0" err="1"/>
              <a:t>topik</a:t>
            </a:r>
            <a:r>
              <a:rPr lang="en-US" sz="2800" dirty="0"/>
              <a:t> di internet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772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E8D9-89DD-4DEE-9CAE-9531589A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16D5-60B4-47A1-9842-4B4410C5E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id-ID" sz="2400" dirty="0"/>
              <a:t>Membantu dalam mengklasifikasikan kategori </a:t>
            </a:r>
            <a:r>
              <a:rPr lang="en-US" sz="2400" dirty="0" err="1"/>
              <a:t>konten</a:t>
            </a:r>
            <a:r>
              <a:rPr lang="en-US" sz="2400" dirty="0"/>
              <a:t> </a:t>
            </a:r>
            <a:r>
              <a:rPr lang="id-ID" sz="2400" dirty="0"/>
              <a:t>berita</a:t>
            </a:r>
            <a:endParaRPr lang="en-US" sz="24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400" dirty="0"/>
              <a:t> Monitoring </a:t>
            </a:r>
            <a:r>
              <a:rPr lang="en-US" sz="2400" dirty="0" err="1"/>
              <a:t>berita</a:t>
            </a:r>
            <a:r>
              <a:rPr lang="en-US" sz="2400" dirty="0"/>
              <a:t> trending topic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Trending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benar-benar</a:t>
            </a:r>
            <a:r>
              <a:rPr lang="en-US" sz="2400" dirty="0"/>
              <a:t> di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portal 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sehingg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trending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portal </a:t>
            </a:r>
            <a:r>
              <a:rPr lang="en-US" sz="2400" dirty="0" err="1"/>
              <a:t>berita</a:t>
            </a:r>
            <a:endParaRPr lang="en-US" sz="24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id-ID" sz="2400" dirty="0"/>
              <a:t>Masyarakat dapat dengan mudah mengakses berita dengan cepat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8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E525-E625-44A3-A788-C5676B2A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Kategorisasi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Berita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00089-C331-4D44-9E07-7D217E0C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800" dirty="0"/>
              <a:t>Modul </a:t>
            </a:r>
            <a:r>
              <a:rPr lang="en-US" sz="2800" dirty="0" err="1"/>
              <a:t>kategorisasi</a:t>
            </a:r>
            <a:r>
              <a:rPr lang="en-US" sz="2800" dirty="0"/>
              <a:t> </a:t>
            </a:r>
            <a:r>
              <a:rPr lang="en-US" sz="2800" dirty="0" err="1"/>
              <a:t>konten</a:t>
            </a:r>
            <a:r>
              <a:rPr lang="en-US" sz="2800" dirty="0"/>
              <a:t> </a:t>
            </a:r>
            <a:r>
              <a:rPr lang="en-US" sz="2800" dirty="0" err="1"/>
              <a:t>berita</a:t>
            </a:r>
            <a:r>
              <a:rPr lang="en-US" sz="2800" dirty="0"/>
              <a:t>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Deep Learning - Recurrent Neural Network (RNN)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algoritma</a:t>
            </a:r>
            <a:r>
              <a:rPr lang="en-US" sz="2800" dirty="0"/>
              <a:t> Long short-term memory (LSTM).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id-ID" sz="2800" dirty="0"/>
              <a:t>Algoritma </a:t>
            </a:r>
            <a:r>
              <a:rPr lang="id-ID" sz="2800" i="1" dirty="0"/>
              <a:t>Long Short Term Memory</a:t>
            </a:r>
            <a:r>
              <a:rPr lang="id-ID" sz="2800" dirty="0"/>
              <a:t> (LSTM) adalah jenis modul pemrosesan RNN d</a:t>
            </a:r>
            <a:r>
              <a:rPr lang="en-US" sz="2800" dirty="0" err="1"/>
              <a:t>engan</a:t>
            </a:r>
            <a:r>
              <a:rPr lang="en-US" sz="2800" dirty="0"/>
              <a:t> </a:t>
            </a:r>
            <a:r>
              <a:rPr lang="id-ID" sz="2800" dirty="0"/>
              <a:t>modifikasi pada RNN dengan menambahkan </a:t>
            </a:r>
            <a:r>
              <a:rPr lang="id-ID" sz="2800" i="1" dirty="0"/>
              <a:t>memory cell</a:t>
            </a:r>
            <a:r>
              <a:rPr lang="id-ID" sz="2800" dirty="0"/>
              <a:t> yang dapat menyimpan informasi untuk jangka waktu yang lama (Manaswi, 2018). 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id-ID" sz="2800" dirty="0"/>
              <a:t>LSTM memiliki kelebihan daripada RNN di mana terdapat arsitektur untuk mengingat dan melupakan </a:t>
            </a:r>
            <a:r>
              <a:rPr lang="id-ID" sz="2800" i="1" dirty="0"/>
              <a:t>output</a:t>
            </a:r>
            <a:r>
              <a:rPr lang="id-ID" sz="2800" dirty="0"/>
              <a:t> yang akan diproses kembali menjadi </a:t>
            </a:r>
            <a:r>
              <a:rPr lang="id-ID" sz="2800" i="1" dirty="0"/>
              <a:t>input</a:t>
            </a:r>
            <a:r>
              <a:rPr lang="id-ID" sz="2800" dirty="0"/>
              <a:t>. Selain itu, LSTM juga dapat </a:t>
            </a:r>
            <a:r>
              <a:rPr lang="id-ID" sz="2800" i="1" dirty="0"/>
              <a:t>maintain</a:t>
            </a:r>
            <a:r>
              <a:rPr lang="id-ID" sz="2800" dirty="0"/>
              <a:t> terhadap </a:t>
            </a:r>
            <a:r>
              <a:rPr lang="id-ID" sz="2800" i="1" dirty="0"/>
              <a:t>error</a:t>
            </a:r>
            <a:r>
              <a:rPr lang="id-ID" sz="2800" dirty="0"/>
              <a:t> yang terjadi (Zhang &amp; Song, 2016).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5174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Bookman Old Style</vt:lpstr>
      <vt:lpstr>Calibri</vt:lpstr>
      <vt:lpstr>Courier New</vt:lpstr>
      <vt:lpstr>Franklin Gothic Book</vt:lpstr>
      <vt:lpstr>1_RetrospectVTI</vt:lpstr>
      <vt:lpstr>Sistem Monitoring Berita Online</vt:lpstr>
      <vt:lpstr>Berita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Kategorisasi Konten Berita</vt:lpstr>
      <vt:lpstr>Flowchart LSTM</vt:lpstr>
      <vt:lpstr>Monitoring Trending Topic</vt:lpstr>
      <vt:lpstr>PowerPoint Presentation</vt:lpstr>
      <vt:lpstr>Flowchart LSA</vt:lpstr>
      <vt:lpstr>Implementasi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2020-02-27T23:16:01Z</dcterms:created>
  <dcterms:modified xsi:type="dcterms:W3CDTF">2020-02-28T02:46:09Z</dcterms:modified>
</cp:coreProperties>
</file>