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97" r:id="rId4"/>
    <p:sldId id="298" r:id="rId5"/>
    <p:sldId id="299" r:id="rId6"/>
    <p:sldId id="290" r:id="rId7"/>
    <p:sldId id="291" r:id="rId8"/>
    <p:sldId id="292" r:id="rId9"/>
    <p:sldId id="288" r:id="rId10"/>
    <p:sldId id="294" r:id="rId11"/>
    <p:sldId id="295" r:id="rId12"/>
    <p:sldId id="296" r:id="rId13"/>
    <p:sldId id="260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96DD2A7-8AB8-4B00-98DA-17A3ED609494}" type="datetimeFigureOut">
              <a:rPr lang="id-ID" smtClean="0"/>
              <a:t>28/02/2020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A7-8AB8-4B00-98DA-17A3ED609494}" type="datetimeFigureOut">
              <a:rPr lang="id-ID" smtClean="0"/>
              <a:t>28/02/2020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96DD2A7-8AB8-4B00-98DA-17A3ED609494}" type="datetimeFigureOut">
              <a:rPr lang="id-ID" smtClean="0"/>
              <a:t>28/02/2020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A7-8AB8-4B00-98DA-17A3ED609494}" type="datetimeFigureOut">
              <a:rPr lang="id-ID" smtClean="0"/>
              <a:t>28/02/2020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A7-8AB8-4B00-98DA-17A3ED609494}" type="datetimeFigureOut">
              <a:rPr lang="id-ID" smtClean="0"/>
              <a:t>28/02/2020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96DD2A7-8AB8-4B00-98DA-17A3ED609494}" type="datetimeFigureOut">
              <a:rPr lang="id-ID" smtClean="0"/>
              <a:t>28/02/2020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96DD2A7-8AB8-4B00-98DA-17A3ED609494}" type="datetimeFigureOut">
              <a:rPr lang="id-ID" smtClean="0"/>
              <a:t>28/02/2020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A7-8AB8-4B00-98DA-17A3ED609494}" type="datetimeFigureOut">
              <a:rPr lang="id-ID" smtClean="0"/>
              <a:t>28/02/2020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A7-8AB8-4B00-98DA-17A3ED609494}" type="datetimeFigureOut">
              <a:rPr lang="id-ID" smtClean="0"/>
              <a:t>28/02/2020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A7-8AB8-4B00-98DA-17A3ED609494}" type="datetimeFigureOut">
              <a:rPr lang="id-ID" smtClean="0"/>
              <a:t>28/02/2020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96DD2A7-8AB8-4B00-98DA-17A3ED609494}" type="datetimeFigureOut">
              <a:rPr lang="id-ID" smtClean="0"/>
              <a:t>28/02/2020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96DD2A7-8AB8-4B00-98DA-17A3ED609494}" type="datetimeFigureOut">
              <a:rPr lang="id-ID" smtClean="0"/>
              <a:t>28/02/2020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channel/UCpkwuenajt8W3YZzmjBcjJw/video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aptika.kominfo.go.id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52dfa686.ngrok.i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4005064"/>
            <a:ext cx="7125072" cy="1574304"/>
          </a:xfrm>
        </p:spPr>
        <p:txBody>
          <a:bodyPr>
            <a:normAutofit/>
          </a:bodyPr>
          <a:lstStyle/>
          <a:p>
            <a:r>
              <a:rPr lang="en-US" smtClean="0"/>
              <a:t>PENGEMBANGAN MODUL </a:t>
            </a:r>
            <a:br>
              <a:rPr lang="en-US" smtClean="0"/>
            </a:br>
            <a:r>
              <a:rPr lang="en-US" smtClean="0"/>
              <a:t>WEBSITE DITJEN APTIKA 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6089037"/>
            <a:ext cx="6048672" cy="623455"/>
          </a:xfrm>
        </p:spPr>
        <p:txBody>
          <a:bodyPr>
            <a:noAutofit/>
          </a:bodyPr>
          <a:lstStyle/>
          <a:p>
            <a:r>
              <a:rPr lang="en-US" sz="2400" smtClean="0"/>
              <a:t>Santika Bintaro, 28 Februari 2020</a:t>
            </a:r>
            <a:endParaRPr lang="id-ID" sz="24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" y="1844824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Penarikan </a:t>
            </a:r>
            <a:r>
              <a:rPr lang="en-US" smtClean="0"/>
              <a:t>dan Pengolahan Data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70000" lnSpcReduction="20000"/>
          </a:bodyPr>
          <a:lstStyle/>
          <a:p>
            <a:r>
              <a:rPr lang="id-ID" smtClean="0"/>
              <a:t>Melalui </a:t>
            </a:r>
            <a:r>
              <a:rPr lang="en-US" smtClean="0"/>
              <a:t>PHP</a:t>
            </a:r>
            <a:r>
              <a:rPr lang="id-ID" smtClean="0"/>
              <a:t> </a:t>
            </a:r>
            <a:r>
              <a:rPr lang="en-US" smtClean="0"/>
              <a:t>CLI</a:t>
            </a:r>
            <a:r>
              <a:rPr lang="id-ID" smtClean="0"/>
              <a:t> (</a:t>
            </a:r>
            <a:r>
              <a:rPr lang="en-US" i="1" smtClean="0"/>
              <a:t>command line interface</a:t>
            </a:r>
            <a:r>
              <a:rPr lang="en-US" smtClean="0"/>
              <a:t>)</a:t>
            </a:r>
            <a:endParaRPr lang="id-ID" smtClean="0"/>
          </a:p>
          <a:p>
            <a:pPr lvl="1"/>
            <a:r>
              <a:rPr lang="en-US" smtClean="0"/>
              <a:t>Scheduler di Linux (cron)</a:t>
            </a:r>
            <a:r>
              <a:rPr lang="id-ID" smtClean="0"/>
              <a:t>, </a:t>
            </a:r>
            <a:r>
              <a:rPr lang="en-US" smtClean="0"/>
              <a:t>se</a:t>
            </a:r>
            <a:r>
              <a:rPr lang="id-ID" smtClean="0"/>
              <a:t>tiap </a:t>
            </a:r>
            <a:r>
              <a:rPr lang="en-US" smtClean="0"/>
              <a:t>30 </a:t>
            </a:r>
            <a:r>
              <a:rPr lang="id-ID" smtClean="0"/>
              <a:t>menit</a:t>
            </a:r>
            <a:r>
              <a:rPr lang="en-US" smtClean="0"/>
              <a:t>;</a:t>
            </a:r>
          </a:p>
          <a:p>
            <a:pPr lvl="1"/>
            <a:r>
              <a:rPr lang="en-US" smtClean="0"/>
              <a:t>Hanya dibuang stopword (tanpa stemming dan TF-IDF).</a:t>
            </a:r>
            <a:endParaRPr lang="id-ID" smtClean="0"/>
          </a:p>
          <a:p>
            <a:r>
              <a:rPr lang="en-US" smtClean="0"/>
              <a:t>Bagaimana </a:t>
            </a:r>
            <a:r>
              <a:rPr lang="id-ID" smtClean="0"/>
              <a:t>menarik </a:t>
            </a:r>
            <a:r>
              <a:rPr lang="en-US" smtClean="0"/>
              <a:t>berita secara </a:t>
            </a:r>
            <a:r>
              <a:rPr lang="id-ID" smtClean="0"/>
              <a:t>universal, </a:t>
            </a:r>
            <a:r>
              <a:rPr lang="en-US" smtClean="0"/>
              <a:t>utuh</a:t>
            </a:r>
            <a:r>
              <a:rPr lang="id-ID" smtClean="0"/>
              <a:t>, </a:t>
            </a:r>
            <a:r>
              <a:rPr lang="en-US" smtClean="0"/>
              <a:t>bersih</a:t>
            </a:r>
            <a:r>
              <a:rPr lang="id-ID" smtClean="0"/>
              <a:t>:</a:t>
            </a:r>
          </a:p>
          <a:p>
            <a:pPr lvl="1"/>
            <a:r>
              <a:rPr lang="id-ID" smtClean="0"/>
              <a:t>Memakai </a:t>
            </a:r>
            <a:r>
              <a:rPr lang="id-ID" i="1" smtClean="0"/>
              <a:t>library</a:t>
            </a:r>
            <a:r>
              <a:rPr lang="id-ID" smtClean="0"/>
              <a:t> “Arc90's Readability”;</a:t>
            </a:r>
          </a:p>
          <a:p>
            <a:pPr lvl="1"/>
            <a:r>
              <a:rPr lang="id-ID" smtClean="0"/>
              <a:t>Teknik mengambil gambar, berdekatan dengan teks</a:t>
            </a:r>
            <a:r>
              <a:rPr lang="en-US" smtClean="0"/>
              <a:t>;</a:t>
            </a:r>
          </a:p>
          <a:p>
            <a:pPr lvl="1"/>
            <a:r>
              <a:rPr lang="en-US"/>
              <a:t>Memanfaatkan </a:t>
            </a:r>
            <a:r>
              <a:rPr lang="en-US" smtClean="0"/>
              <a:t>data / metadata terstruktur bila ada:</a:t>
            </a:r>
          </a:p>
          <a:p>
            <a:pPr lvl="2"/>
            <a:r>
              <a:rPr lang="en-US" smtClean="0"/>
              <a:t>RSS Feed</a:t>
            </a:r>
          </a:p>
          <a:p>
            <a:pPr lvl="2"/>
            <a:r>
              <a:rPr lang="en-US" smtClean="0"/>
              <a:t>Open Graph: </a:t>
            </a:r>
            <a:r>
              <a:rPr lang="en-US"/>
              <a:t>og:title, og:image, og:description</a:t>
            </a:r>
            <a:endParaRPr lang="id-ID" smtClean="0"/>
          </a:p>
          <a:p>
            <a:r>
              <a:rPr lang="en-US" smtClean="0"/>
              <a:t>Terdapat sejumlah kendala</a:t>
            </a:r>
            <a:r>
              <a:rPr lang="id-ID" smtClean="0"/>
              <a:t> </a:t>
            </a:r>
            <a:r>
              <a:rPr lang="en-US" smtClean="0"/>
              <a:t>yaitu:</a:t>
            </a:r>
            <a:endParaRPr lang="id-ID" smtClean="0"/>
          </a:p>
          <a:p>
            <a:pPr lvl="1"/>
            <a:r>
              <a:rPr lang="en-US" smtClean="0"/>
              <a:t>Penarikan teks terlalu banyak, </a:t>
            </a:r>
            <a:r>
              <a:rPr lang="id-ID" smtClean="0"/>
              <a:t>ada </a:t>
            </a:r>
            <a:r>
              <a:rPr lang="en-US" smtClean="0"/>
              <a:t>yang tidak relevan;</a:t>
            </a:r>
            <a:endParaRPr lang="id-ID" smtClean="0"/>
          </a:p>
          <a:p>
            <a:pPr lvl="1"/>
            <a:r>
              <a:rPr lang="en-US" smtClean="0"/>
              <a:t>Penarikan teks terlalu sedikit, terpotong, tidak tepat, atau gagal;</a:t>
            </a:r>
            <a:endParaRPr lang="id-ID" smtClean="0"/>
          </a:p>
          <a:p>
            <a:pPr lvl="1"/>
            <a:r>
              <a:rPr lang="en-US" smtClean="0"/>
              <a:t>Penarikan gambar tidak relevan dengan berita atau gagal;</a:t>
            </a:r>
            <a:endParaRPr lang="id-ID" smtClean="0"/>
          </a:p>
          <a:p>
            <a:pPr lvl="1"/>
            <a:r>
              <a:rPr lang="en-US" smtClean="0"/>
              <a:t>Kekacauan </a:t>
            </a:r>
            <a:r>
              <a:rPr lang="en-US" i="1" smtClean="0"/>
              <a:t>encoding</a:t>
            </a:r>
            <a:r>
              <a:rPr lang="en-US" smtClean="0"/>
              <a:t> karakter, karakter aneh</a:t>
            </a:r>
            <a:r>
              <a:rPr lang="id-ID" smtClean="0"/>
              <a:t> dan gagal cari;</a:t>
            </a:r>
          </a:p>
          <a:p>
            <a:pPr lvl="1"/>
            <a:r>
              <a:rPr lang="en-US" smtClean="0"/>
              <a:t>Portabilitas antara mesin Windows (</a:t>
            </a:r>
            <a:r>
              <a:rPr lang="en-US" i="1" smtClean="0"/>
              <a:t>development</a:t>
            </a:r>
            <a:r>
              <a:rPr lang="en-US" smtClean="0"/>
              <a:t>) dan Linux (</a:t>
            </a:r>
            <a:r>
              <a:rPr lang="en-US" i="1" smtClean="0"/>
              <a:t>server</a:t>
            </a:r>
            <a:r>
              <a:rPr lang="en-US" smtClean="0"/>
              <a:t>) dalam mengolah teks belum </a:t>
            </a:r>
            <a:r>
              <a:rPr lang="id-ID" smtClean="0"/>
              <a:t>tepat sama.</a:t>
            </a:r>
            <a:r>
              <a:rPr lang="en-US" smtClean="0"/>
              <a:t> </a:t>
            </a:r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451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Clustering dan Skoring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3196952"/>
          </a:xfrm>
        </p:spPr>
        <p:txBody>
          <a:bodyPr>
            <a:normAutofit/>
          </a:bodyPr>
          <a:lstStyle/>
          <a:p>
            <a:r>
              <a:rPr lang="en-US" smtClean="0"/>
              <a:t>Clustering dengan Carrot</a:t>
            </a:r>
            <a:r>
              <a:rPr lang="en-US" baseline="30000" smtClean="0"/>
              <a:t>2 </a:t>
            </a:r>
            <a:r>
              <a:rPr lang="en-US" smtClean="0"/>
              <a:t>(Java CLI):</a:t>
            </a:r>
          </a:p>
          <a:p>
            <a:pPr lvl="1"/>
            <a:r>
              <a:rPr lang="en-US" smtClean="0"/>
              <a:t>Algoritma: </a:t>
            </a:r>
            <a:r>
              <a:rPr lang="id-ID" smtClean="0"/>
              <a:t>Lingo</a:t>
            </a:r>
            <a:r>
              <a:rPr lang="en-US" smtClean="0"/>
              <a:t>, </a:t>
            </a:r>
            <a:r>
              <a:rPr lang="id-ID" smtClean="0"/>
              <a:t>STC</a:t>
            </a:r>
            <a:r>
              <a:rPr lang="en-US" smtClean="0"/>
              <a:t>, </a:t>
            </a:r>
            <a:r>
              <a:rPr lang="id-ID" smtClean="0"/>
              <a:t>k-means</a:t>
            </a:r>
            <a:endParaRPr lang="en-US" smtClean="0"/>
          </a:p>
          <a:p>
            <a:pPr lvl="1"/>
            <a:r>
              <a:rPr lang="en-US" smtClean="0"/>
              <a:t>Data dari MySQL ke XML</a:t>
            </a:r>
            <a:endParaRPr lang="id-ID" smtClean="0"/>
          </a:p>
          <a:p>
            <a:r>
              <a:rPr lang="en-US" smtClean="0"/>
              <a:t>Skoring (minimalis):</a:t>
            </a:r>
            <a:endParaRPr lang="id-ID" smtClean="0"/>
          </a:p>
          <a:p>
            <a:pPr lvl="1"/>
            <a:r>
              <a:rPr lang="en-US" smtClean="0"/>
              <a:t>Berita </a:t>
            </a:r>
            <a:r>
              <a:rPr lang="en-US"/>
              <a:t>per </a:t>
            </a:r>
            <a:r>
              <a:rPr lang="en-US" smtClean="0"/>
              <a:t>media: makin </a:t>
            </a:r>
            <a:r>
              <a:rPr lang="en-US"/>
              <a:t>banyak skor makin kecil</a:t>
            </a:r>
          </a:p>
          <a:p>
            <a:pPr lvl="1"/>
            <a:r>
              <a:rPr lang="en-US" smtClean="0"/>
              <a:t>Rumus </a:t>
            </a:r>
            <a:r>
              <a:rPr lang="en-US"/>
              <a:t>skor: berita ke-2 = 2 / (2 + 2 - 1) = 2 / </a:t>
            </a:r>
            <a:r>
              <a:rPr lang="en-US" smtClean="0"/>
              <a:t>3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43619"/>
            <a:ext cx="7846155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67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Video, Jadwal, SDM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Channel Youtube Ditjen Aplikasi Informatika:</a:t>
            </a:r>
          </a:p>
          <a:p>
            <a:pPr lvl="1"/>
            <a:r>
              <a:rPr lang="en-US" smtClean="0"/>
              <a:t>Ada 1,92</a:t>
            </a:r>
            <a:r>
              <a:rPr lang="en-US"/>
              <a:t> rb </a:t>
            </a:r>
            <a:r>
              <a:rPr lang="en-US" smtClean="0"/>
              <a:t>subscriber, sangat minim penonton</a:t>
            </a:r>
            <a:endParaRPr lang="en-US" smtClean="0">
              <a:hlinkClick r:id="rId2"/>
            </a:endParaRPr>
          </a:p>
          <a:p>
            <a:pPr lvl="1"/>
            <a:r>
              <a:rPr lang="en-US" smtClean="0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www.youtube.com/channel/UCpkwuenajt8W3YZzmjBcjJw/videos</a:t>
            </a:r>
            <a:endParaRPr lang="en-US" smtClean="0"/>
          </a:p>
          <a:p>
            <a:pPr lvl="1"/>
            <a:r>
              <a:rPr lang="en-US" smtClean="0"/>
              <a:t>Akan tampil di halaman depan website (plugin? desain?)</a:t>
            </a:r>
          </a:p>
          <a:p>
            <a:r>
              <a:rPr lang="en-US" smtClean="0"/>
              <a:t>Jadwal kegiatan:</a:t>
            </a:r>
          </a:p>
          <a:p>
            <a:pPr lvl="1"/>
            <a:r>
              <a:rPr lang="en-US" smtClean="0"/>
              <a:t>Tampil di TV (desktop), website, Google Calendar</a:t>
            </a:r>
          </a:p>
          <a:p>
            <a:pPr lvl="1"/>
            <a:r>
              <a:rPr lang="en-US" smtClean="0"/>
              <a:t>Pernah dibuat oleh siswa SMK (gagal – lihat html)</a:t>
            </a:r>
          </a:p>
          <a:p>
            <a:pPr lvl="1"/>
            <a:r>
              <a:rPr lang="en-US" smtClean="0"/>
              <a:t>Monitoring untuk kegiatan liputan</a:t>
            </a:r>
          </a:p>
          <a:p>
            <a:pPr lvl="1"/>
            <a:r>
              <a:rPr lang="en-US" smtClean="0"/>
              <a:t>Filter tampilan: Undangan, Internal, Publik</a:t>
            </a:r>
          </a:p>
          <a:p>
            <a:r>
              <a:rPr lang="en-US" smtClean="0"/>
              <a:t>Kebutuhan SDM untuk developer aplikasi:</a:t>
            </a:r>
          </a:p>
          <a:p>
            <a:pPr lvl="1"/>
            <a:r>
              <a:rPr lang="en-US" smtClean="0"/>
              <a:t>PPNPN dari jurusan Teknik Informatika (1 org)</a:t>
            </a:r>
          </a:p>
          <a:p>
            <a:pPr lvl="1"/>
            <a:r>
              <a:rPr lang="en-US" smtClean="0"/>
              <a:t>Mahasiswa skripsi atau freelance (1 org)</a:t>
            </a:r>
          </a:p>
          <a:p>
            <a:pPr lvl="1"/>
            <a:r>
              <a:rPr lang="en-US" smtClean="0"/>
              <a:t>Mahasiswa magang (bila ada)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n-US" sz="6600" smtClean="0"/>
              <a:t>TERIMA KASIH</a:t>
            </a:r>
            <a:endParaRPr lang="id-ID" sz="6600"/>
          </a:p>
        </p:txBody>
      </p:sp>
    </p:spTree>
    <p:extLst>
      <p:ext uri="{BB962C8B-B14F-4D97-AF65-F5344CB8AC3E}">
        <p14:creationId xmlns:p14="http://schemas.microsoft.com/office/powerpoint/2010/main" val="10319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 Rapat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/>
              <a:t>Paparan pengelolaan dan pengembangan website Ditjen </a:t>
            </a:r>
            <a:r>
              <a:rPr lang="en-US" smtClean="0"/>
              <a:t>Aptika</a:t>
            </a:r>
          </a:p>
          <a:p>
            <a:r>
              <a:rPr lang="en-US" smtClean="0"/>
              <a:t>Paparan Sistem Monitoring Berita Online</a:t>
            </a:r>
            <a:endParaRPr lang="en-US"/>
          </a:p>
          <a:p>
            <a:pPr marL="0" indent="0" algn="ctr">
              <a:buNone/>
            </a:pPr>
            <a:r>
              <a:rPr lang="en-US" smtClean="0">
                <a:solidFill>
                  <a:srgbClr val="FF0000"/>
                </a:solidFill>
              </a:rPr>
              <a:t>-- Ishoma Jum’at --</a:t>
            </a:r>
          </a:p>
          <a:p>
            <a:r>
              <a:rPr lang="en-US" smtClean="0"/>
              <a:t>Diskusi pembuatan </a:t>
            </a:r>
            <a:r>
              <a:rPr lang="en-US"/>
              <a:t>modul </a:t>
            </a:r>
            <a:r>
              <a:rPr lang="en-US" smtClean="0"/>
              <a:t>website:</a:t>
            </a:r>
          </a:p>
          <a:p>
            <a:pPr lvl="1"/>
            <a:r>
              <a:rPr lang="en-US" smtClean="0"/>
              <a:t>Monitoring Berita</a:t>
            </a:r>
          </a:p>
          <a:p>
            <a:pPr lvl="1"/>
            <a:r>
              <a:rPr lang="en-US" smtClean="0"/>
              <a:t>Video Youtube</a:t>
            </a:r>
          </a:p>
          <a:p>
            <a:pPr lvl="1"/>
            <a:r>
              <a:rPr lang="en-US" smtClean="0"/>
              <a:t>Jadwal kegiatan</a:t>
            </a:r>
          </a:p>
          <a:p>
            <a:pPr lvl="1"/>
            <a:r>
              <a:rPr lang="en-US" smtClean="0"/>
              <a:t>Aplikasi lain</a:t>
            </a:r>
          </a:p>
        </p:txBody>
      </p:sp>
    </p:spTree>
    <p:extLst>
      <p:ext uri="{BB962C8B-B14F-4D97-AF65-F5344CB8AC3E}">
        <p14:creationId xmlns:p14="http://schemas.microsoft.com/office/powerpoint/2010/main" val="173005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Artificial Intelligence Hari </a:t>
            </a:r>
            <a:r>
              <a:rPr lang="en-US" smtClean="0"/>
              <a:t>Ini (2016)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6357982" cy="4929222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Man vs Machine:</a:t>
            </a:r>
          </a:p>
          <a:p>
            <a:pPr lvl="1"/>
            <a:r>
              <a:rPr lang="en-US" smtClean="0"/>
              <a:t>IBM Deep Blue vs Garry Kasparov, 1997</a:t>
            </a:r>
          </a:p>
          <a:p>
            <a:pPr lvl="2"/>
            <a:r>
              <a:rPr lang="en-US" smtClean="0"/>
              <a:t>Brute force, 200jt posisi / detik</a:t>
            </a:r>
          </a:p>
          <a:p>
            <a:pPr lvl="1"/>
            <a:r>
              <a:rPr lang="en-US" smtClean="0"/>
              <a:t>Google AlphaGo vs Lee Sedol, Mar 2016</a:t>
            </a:r>
          </a:p>
          <a:p>
            <a:pPr lvl="2"/>
            <a:r>
              <a:rPr lang="en-US" smtClean="0"/>
              <a:t>Machine learning, milestone baru AI</a:t>
            </a:r>
          </a:p>
          <a:p>
            <a:r>
              <a:rPr lang="en-US" smtClean="0"/>
              <a:t>Dukungan vendor besar dan terbuka</a:t>
            </a:r>
          </a:p>
          <a:p>
            <a:pPr lvl="1"/>
            <a:r>
              <a:rPr lang="en-US" smtClean="0"/>
              <a:t>FBLearner Flow: penyajian konten;</a:t>
            </a:r>
          </a:p>
          <a:p>
            <a:pPr lvl="1"/>
            <a:r>
              <a:rPr lang="en-US" smtClean="0"/>
              <a:t>Google TensorFlow: deteksi suara dan gambar;</a:t>
            </a:r>
          </a:p>
          <a:p>
            <a:pPr lvl="1"/>
            <a:r>
              <a:rPr lang="en-US" smtClean="0"/>
              <a:t>Microsoft Azure: menyaring </a:t>
            </a:r>
            <a:r>
              <a:rPr lang="en-US" i="1" smtClean="0"/>
              <a:t>spam</a:t>
            </a:r>
            <a:r>
              <a:rPr lang="en-US" smtClean="0"/>
              <a:t>. </a:t>
            </a:r>
          </a:p>
          <a:p>
            <a:r>
              <a:rPr lang="en-US" smtClean="0"/>
              <a:t>Aplikasi lain:</a:t>
            </a:r>
          </a:p>
          <a:p>
            <a:pPr lvl="1"/>
            <a:r>
              <a:rPr lang="en-US" smtClean="0"/>
              <a:t>Mobil tanpa sopir: Google, Tesla;</a:t>
            </a:r>
          </a:p>
          <a:p>
            <a:pPr lvl="1"/>
            <a:r>
              <a:rPr lang="en-US" smtClean="0"/>
              <a:t>Deteksi gagal jantung: IBM;</a:t>
            </a:r>
          </a:p>
          <a:p>
            <a:pPr lvl="1"/>
            <a:r>
              <a:rPr lang="en-US" smtClean="0"/>
              <a:t>Menentukan harga produk: Amazon.</a:t>
            </a:r>
          </a:p>
          <a:p>
            <a:pPr lvl="1"/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5798" y="4429132"/>
            <a:ext cx="27954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482314"/>
            <a:ext cx="2786082" cy="208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1376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Kegiatan Sejenis</a:t>
            </a:r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0174"/>
            <a:ext cx="692948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928934"/>
            <a:ext cx="7618413" cy="342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747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Monitoring Isu Publik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3786214"/>
          </a:xfrm>
        </p:spPr>
        <p:txBody>
          <a:bodyPr>
            <a:normAutofit fontScale="70000" lnSpcReduction="20000"/>
          </a:bodyPr>
          <a:lstStyle/>
          <a:p>
            <a:r>
              <a:rPr lang="en-US" smtClean="0"/>
              <a:t>Memonitor topik yang berkembang di masyarakat:</a:t>
            </a:r>
          </a:p>
          <a:p>
            <a:pPr lvl="1"/>
            <a:r>
              <a:rPr lang="en-US" smtClean="0"/>
              <a:t>Meliputi media cetak, media online, dan TV;</a:t>
            </a:r>
          </a:p>
          <a:p>
            <a:pPr lvl="1"/>
            <a:r>
              <a:rPr lang="en-US" smtClean="0"/>
              <a:t>Dapat disederhanakan melalui media online.</a:t>
            </a:r>
          </a:p>
          <a:p>
            <a:r>
              <a:rPr lang="en-US" smtClean="0"/>
              <a:t>Menghasilkan [lihat contoh]:</a:t>
            </a:r>
          </a:p>
          <a:p>
            <a:pPr lvl="1"/>
            <a:r>
              <a:rPr lang="en-US" smtClean="0"/>
              <a:t>Ulasan Berita Utama Media</a:t>
            </a:r>
          </a:p>
          <a:p>
            <a:pPr lvl="1"/>
            <a:r>
              <a:rPr lang="en-US" smtClean="0"/>
              <a:t>Analisis Isu Publik Melalui Media Hari Ini</a:t>
            </a:r>
          </a:p>
          <a:p>
            <a:pPr lvl="1"/>
            <a:r>
              <a:rPr lang="en-US" smtClean="0"/>
              <a:t>Rekomendasi</a:t>
            </a:r>
          </a:p>
          <a:p>
            <a:pPr lvl="1"/>
            <a:r>
              <a:rPr lang="en-US" smtClean="0"/>
              <a:t>Berita Utama Media</a:t>
            </a:r>
          </a:p>
          <a:p>
            <a:r>
              <a:rPr lang="en-US" smtClean="0"/>
              <a:t>Hal yang penting dicermati:</a:t>
            </a:r>
          </a:p>
          <a:p>
            <a:pPr lvl="1"/>
            <a:r>
              <a:rPr lang="en-US" smtClean="0"/>
              <a:t>Isu yang terbanyak diberitakan;</a:t>
            </a:r>
          </a:p>
          <a:p>
            <a:pPr lvl="1"/>
            <a:r>
              <a:rPr lang="en-US" smtClean="0"/>
              <a:t>Narasumber yang terbanyak dikutip;</a:t>
            </a:r>
          </a:p>
          <a:p>
            <a:pPr lvl="1"/>
            <a:r>
              <a:rPr lang="en-US" smtClean="0"/>
              <a:t>Tendensi berita terbanyak (positif, negatif, netral).</a:t>
            </a:r>
          </a:p>
          <a:p>
            <a:endParaRPr lang="en-US" smtClean="0"/>
          </a:p>
          <a:p>
            <a:pPr lvl="1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5214950"/>
            <a:ext cx="395623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357430"/>
            <a:ext cx="3133603" cy="2395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400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A7062F-F127-4CF9-A8CD-3299003D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</a:t>
            </a:r>
            <a:r>
              <a:rPr lang="en-US" dirty="0" err="1"/>
              <a:t>Ditjen</a:t>
            </a:r>
            <a:r>
              <a:rPr lang="en-US" dirty="0"/>
              <a:t> </a:t>
            </a:r>
            <a:r>
              <a:rPr lang="en-US" dirty="0" err="1"/>
              <a:t>Aptika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D865F5-B16F-40EF-927A-DA15C7484A9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687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Website </a:t>
            </a:r>
            <a:r>
              <a:rPr lang="en-US" dirty="0" err="1"/>
              <a:t>Aptika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publikasi</a:t>
            </a:r>
            <a:r>
              <a:rPr lang="en-US" dirty="0"/>
              <a:t>:</a:t>
            </a:r>
          </a:p>
          <a:p>
            <a:pPr lvl="1"/>
            <a:r>
              <a:rPr lang="en-US"/>
              <a:t>Program-program </a:t>
            </a:r>
            <a:r>
              <a:rPr lang="en-US" smtClean="0"/>
              <a:t>dan kegiatan di </a:t>
            </a:r>
            <a:r>
              <a:rPr lang="en-US" dirty="0" err="1"/>
              <a:t>Ditjen</a:t>
            </a:r>
            <a:r>
              <a:rPr lang="en-US" dirty="0"/>
              <a:t> </a:t>
            </a:r>
            <a:r>
              <a:rPr lang="en-US" dirty="0" err="1"/>
              <a:t>Aptika</a:t>
            </a:r>
            <a:endParaRPr lang="en-US" dirty="0"/>
          </a:p>
          <a:p>
            <a:pPr lvl="1"/>
            <a:r>
              <a:rPr lang="en-US" dirty="0"/>
              <a:t>Data-data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err="1"/>
              <a:t>aplikasi</a:t>
            </a:r>
            <a:r>
              <a:rPr lang="en-US"/>
              <a:t> </a:t>
            </a:r>
            <a:r>
              <a:rPr lang="en-US" smtClean="0"/>
              <a:t>informatika (bahan buku Dinamika Data)</a:t>
            </a:r>
          </a:p>
          <a:p>
            <a:pPr lvl="1"/>
            <a:r>
              <a:rPr lang="en-US"/>
              <a:t>Alamat: </a:t>
            </a:r>
            <a:r>
              <a:rPr lang="en-US">
                <a:hlinkClick r:id="rId2"/>
              </a:rPr>
              <a:t>https://aptika.kominfo.go.id</a:t>
            </a:r>
            <a:r>
              <a:rPr lang="en-US" smtClean="0">
                <a:hlinkClick r:id="rId2"/>
              </a:rPr>
              <a:t>/</a:t>
            </a:r>
            <a:r>
              <a:rPr lang="en-US" smtClean="0"/>
              <a:t>, Wordpress untuk kolaborasi</a:t>
            </a:r>
            <a:endParaRPr lang="en-US" dirty="0"/>
          </a:p>
          <a:p>
            <a:endParaRPr lang="en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996952"/>
            <a:ext cx="541972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0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Penulisan</a:t>
            </a:r>
            <a:r>
              <a:rPr lang="en-US" smtClean="0"/>
              <a:t> </a:t>
            </a:r>
            <a:r>
              <a:rPr lang="en-US" err="1" smtClean="0"/>
              <a:t>Berita</a:t>
            </a:r>
            <a:r>
              <a:rPr lang="en-US" smtClean="0"/>
              <a:t> Website </a:t>
            </a:r>
            <a:r>
              <a:rPr lang="en-US" err="1" smtClean="0"/>
              <a:t>Aptika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59" y="1628800"/>
            <a:ext cx="6019957" cy="33123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err="1"/>
              <a:t>Konsep</a:t>
            </a:r>
            <a:r>
              <a:rPr lang="en-US"/>
              <a:t> </a:t>
            </a:r>
            <a:r>
              <a:rPr lang="en-US" err="1"/>
              <a:t>penulisan</a:t>
            </a:r>
            <a:r>
              <a:rPr lang="en-US"/>
              <a:t> </a:t>
            </a:r>
            <a:r>
              <a:rPr lang="en-US" err="1"/>
              <a:t>berita</a:t>
            </a:r>
            <a:r>
              <a:rPr lang="en-US"/>
              <a:t> </a:t>
            </a:r>
            <a:r>
              <a:rPr lang="en-US" smtClean="0"/>
              <a:t>adalah </a:t>
            </a:r>
            <a:r>
              <a:rPr lang="en-US" i="1" smtClean="0"/>
              <a:t>hardnews</a:t>
            </a:r>
            <a:r>
              <a:rPr lang="en-US" smtClean="0"/>
              <a:t> </a:t>
            </a:r>
            <a:r>
              <a:rPr lang="en-US"/>
              <a:t>(</a:t>
            </a:r>
            <a:r>
              <a:rPr lang="en-US" err="1"/>
              <a:t>referensi</a:t>
            </a:r>
            <a:r>
              <a:rPr lang="en-US"/>
              <a:t> </a:t>
            </a:r>
            <a:r>
              <a:rPr lang="en-US" err="1"/>
              <a:t>Kompas.com</a:t>
            </a:r>
            <a:r>
              <a:rPr lang="en-US"/>
              <a:t>)</a:t>
            </a:r>
          </a:p>
          <a:p>
            <a:pPr lvl="0"/>
            <a:r>
              <a:rPr lang="en-US" smtClean="0"/>
              <a:t>Sudut </a:t>
            </a:r>
            <a:r>
              <a:rPr lang="en-US" err="1"/>
              <a:t>pandang</a:t>
            </a:r>
            <a:r>
              <a:rPr lang="en-US"/>
              <a:t> </a:t>
            </a:r>
            <a:r>
              <a:rPr lang="en-US" err="1"/>
              <a:t>penulisan</a:t>
            </a:r>
            <a:r>
              <a:rPr lang="en-US"/>
              <a:t> </a:t>
            </a:r>
            <a:r>
              <a:rPr lang="en-US" err="1" smtClean="0"/>
              <a:t>untuk</a:t>
            </a:r>
            <a:r>
              <a:rPr lang="en-US" smtClean="0"/>
              <a:t> </a:t>
            </a:r>
            <a:r>
              <a:rPr lang="en-US" err="1"/>
              <a:t>konsumsi</a:t>
            </a:r>
            <a:r>
              <a:rPr lang="en-US"/>
              <a:t> </a:t>
            </a:r>
            <a:r>
              <a:rPr lang="en-US" err="1"/>
              <a:t>publik</a:t>
            </a:r>
            <a:endParaRPr lang="en-US"/>
          </a:p>
          <a:p>
            <a:r>
              <a:rPr lang="en-US" smtClean="0"/>
              <a:t>Target berita sebagai rujukan publik / disebarluaskan media mainstream</a:t>
            </a:r>
          </a:p>
          <a:p>
            <a:r>
              <a:rPr lang="en-US" smtClean="0"/>
              <a:t>Pendalaman berita: “</a:t>
            </a:r>
            <a:r>
              <a:rPr lang="en-US" i="1"/>
              <a:t>Lihat Juga: </a:t>
            </a:r>
            <a:r>
              <a:rPr lang="en-US" i="1" smtClean="0"/>
              <a:t>Topik </a:t>
            </a:r>
            <a:r>
              <a:rPr lang="en-US" i="1"/>
              <a:t>Terkait</a:t>
            </a:r>
            <a:r>
              <a:rPr lang="en-US" smtClean="0"/>
              <a:t>”, Pengelompokkan </a:t>
            </a:r>
            <a:r>
              <a:rPr lang="en-US"/>
              <a:t>topik (tag): SiMAYA, RUU </a:t>
            </a:r>
            <a:r>
              <a:rPr lang="en-US" smtClean="0"/>
              <a:t>PDP.</a:t>
            </a:r>
          </a:p>
        </p:txBody>
      </p:sp>
      <p:sp>
        <p:nvSpPr>
          <p:cNvPr id="4" name="Shape 167"/>
          <p:cNvSpPr/>
          <p:nvPr/>
        </p:nvSpPr>
        <p:spPr>
          <a:xfrm rot="10800000">
            <a:off x="6605445" y="1844824"/>
            <a:ext cx="2200841" cy="2065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FBE12B"/>
              </a:gs>
              <a:gs pos="100000">
                <a:srgbClr val="BE9A1A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000">
                <a:solidFill>
                  <a:srgbClr val="FFFFFF"/>
                </a:solidFill>
                <a:effectLst>
                  <a:outerShdw blurRad="76200" dist="12700" dir="5400000" rotWithShape="0">
                    <a:srgbClr val="000000">
                      <a:alpha val="50000"/>
                    </a:srgbClr>
                  </a:outerShdw>
                </a:effectLst>
                <a:latin typeface="Papyrus"/>
                <a:ea typeface="Papyrus"/>
                <a:cs typeface="Papyrus"/>
                <a:sym typeface="Papyrus"/>
              </a:defRPr>
            </a:pPr>
            <a:endParaRPr/>
          </a:p>
        </p:txBody>
      </p:sp>
      <p:pic>
        <p:nvPicPr>
          <p:cNvPr id="5" name="Picture 4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4421" y="2464252"/>
            <a:ext cx="2182886" cy="704405"/>
          </a:xfrm>
          <a:prstGeom prst="rect">
            <a:avLst/>
          </a:prstGeom>
          <a:effectLst>
            <a:outerShdw blurRad="190500" dist="88900" dir="2700000" rotWithShape="0">
              <a:srgbClr val="000000">
                <a:alpha val="50000"/>
              </a:srgbClr>
            </a:outerShdw>
            <a:reflection stA="50000" endPos="40000" dir="5400000" sy="-100000" algn="bl" rotWithShape="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661248"/>
            <a:ext cx="2336085" cy="98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517" y="5653072"/>
            <a:ext cx="224944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536355"/>
              </p:ext>
            </p:extLst>
          </p:nvPr>
        </p:nvGraphicFramePr>
        <p:xfrm>
          <a:off x="578698" y="4811366"/>
          <a:ext cx="820891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mtClean="0"/>
                        <a:t>Jan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Feb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Mar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Apr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Jun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Jul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Agu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Sep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Okt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Nov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Jml</a:t>
                      </a:r>
                      <a:endParaRPr lang="en-US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smtClean="0"/>
                        <a:t>12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288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24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Mobita: Monitoring Berita TIK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10000"/>
          </a:bodyPr>
          <a:lstStyle/>
          <a:p>
            <a:r>
              <a:rPr lang="en-US" smtClean="0"/>
              <a:t>Asal: Proyek Perubahan Pim 4 – 2016.</a:t>
            </a:r>
          </a:p>
          <a:p>
            <a:r>
              <a:rPr lang="en-US" smtClean="0"/>
              <a:t>Fokus: o</a:t>
            </a:r>
            <a:r>
              <a:rPr lang="fi-FI" smtClean="0"/>
              <a:t>tomatisasi, peran pegawai diminimalisir (nol) dan kemampuan mesin dimaksimalkan</a:t>
            </a:r>
            <a:r>
              <a:rPr lang="fi-FI"/>
              <a:t>.</a:t>
            </a:r>
            <a:endParaRPr lang="en-US" smtClean="0"/>
          </a:p>
          <a:p>
            <a:r>
              <a:rPr lang="en-US"/>
              <a:t>Metode pengumpulan data atau teks melalui penarikan langsung konten situs </a:t>
            </a:r>
            <a:r>
              <a:rPr lang="en-US" smtClean="0"/>
              <a:t>(</a:t>
            </a:r>
            <a:r>
              <a:rPr lang="en-US" i="1"/>
              <a:t>web-crawling</a:t>
            </a:r>
            <a:r>
              <a:rPr lang="en-US"/>
              <a:t>):</a:t>
            </a:r>
          </a:p>
          <a:p>
            <a:pPr lvl="1"/>
            <a:r>
              <a:rPr lang="en-US"/>
              <a:t>Situs menyajikan pemberitaan atau isu secara nasional;</a:t>
            </a:r>
          </a:p>
          <a:p>
            <a:pPr lvl="1"/>
            <a:r>
              <a:rPr lang="en-US"/>
              <a:t>Masuk dalam rank Alexa 1000 (secara bertahap).</a:t>
            </a:r>
            <a:endParaRPr lang="en-US" smtClean="0"/>
          </a:p>
          <a:p>
            <a:r>
              <a:rPr lang="en-US" smtClean="0"/>
              <a:t>Mobita </a:t>
            </a:r>
            <a:r>
              <a:rPr lang="en-US"/>
              <a:t>secara bertahap </a:t>
            </a:r>
            <a:r>
              <a:rPr lang="en-US" smtClean="0"/>
              <a:t>mencakup :</a:t>
            </a:r>
          </a:p>
          <a:p>
            <a:pPr lvl="1"/>
            <a:r>
              <a:rPr lang="en-US" smtClean="0"/>
              <a:t>Mengambil </a:t>
            </a:r>
            <a:r>
              <a:rPr lang="en-US"/>
              <a:t>berita dan gambar secara tepat di situs </a:t>
            </a:r>
            <a:r>
              <a:rPr lang="en-US" smtClean="0"/>
              <a:t>Tekno-25;</a:t>
            </a:r>
            <a:endParaRPr lang="en-US"/>
          </a:p>
          <a:p>
            <a:pPr lvl="1"/>
            <a:r>
              <a:rPr lang="en-US"/>
              <a:t>Mengelompokkan berita-berita dengan topik </a:t>
            </a:r>
            <a:r>
              <a:rPr lang="en-US" smtClean="0"/>
              <a:t>serupa </a:t>
            </a:r>
            <a:r>
              <a:rPr lang="en-US"/>
              <a:t>(</a:t>
            </a:r>
            <a:r>
              <a:rPr lang="en-US" i="1"/>
              <a:t>clustering</a:t>
            </a:r>
            <a:r>
              <a:rPr lang="en-US"/>
              <a:t>);</a:t>
            </a:r>
          </a:p>
          <a:p>
            <a:pPr lvl="1"/>
            <a:r>
              <a:rPr lang="en-US" smtClean="0"/>
              <a:t>Terintegrasi dengan website Aptika (</a:t>
            </a:r>
            <a:r>
              <a:rPr lang="en-US" u="sng" smtClean="0">
                <a:solidFill>
                  <a:srgbClr val="FF0000"/>
                </a:solidFill>
              </a:rPr>
              <a:t>belum</a:t>
            </a:r>
            <a:r>
              <a:rPr lang="en-US" smtClean="0"/>
              <a:t>).</a:t>
            </a:r>
          </a:p>
          <a:p>
            <a:r>
              <a:rPr lang="en-US" smtClean="0"/>
              <a:t>Pengembangan berkelanjutan untuk hasil makin optimal.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6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Mobita: Monitoring Berita TIK (2)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45024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Alamat: </a:t>
            </a:r>
            <a:r>
              <a:rPr lang="en-US" smtClean="0">
                <a:hlinkClick r:id="rId2"/>
              </a:rPr>
              <a:t>http://52dfa686.ngrok.io/</a:t>
            </a:r>
            <a:r>
              <a:rPr lang="en-US" smtClean="0"/>
              <a:t> (temp)</a:t>
            </a:r>
          </a:p>
          <a:p>
            <a:r>
              <a:rPr lang="en-US" smtClean="0"/>
              <a:t>Monitoring 25 Media Online</a:t>
            </a:r>
          </a:p>
          <a:p>
            <a:pPr lvl="1"/>
            <a:r>
              <a:rPr lang="en-US" smtClean="0"/>
              <a:t>Rank Alexa (Indonesia) max 1000-an</a:t>
            </a:r>
          </a:p>
          <a:p>
            <a:pPr lvl="1"/>
            <a:r>
              <a:rPr lang="en-US" smtClean="0"/>
              <a:t>Rata-rata berita per hari: 500-an</a:t>
            </a:r>
          </a:p>
          <a:p>
            <a:r>
              <a:rPr lang="en-US" smtClean="0"/>
              <a:t>Clustering berita ‘Kominfo’</a:t>
            </a:r>
          </a:p>
          <a:p>
            <a:pPr lvl="1"/>
            <a:r>
              <a:rPr lang="en-US" smtClean="0"/>
              <a:t>Kata kunci</a:t>
            </a:r>
            <a:r>
              <a:rPr lang="en-US"/>
              <a:t>: </a:t>
            </a:r>
            <a:r>
              <a:rPr lang="en-US" smtClean="0"/>
              <a:t>menkominfo, kominfo</a:t>
            </a:r>
            <a:r>
              <a:rPr lang="en-US"/>
              <a:t>, kemkominfo, </a:t>
            </a:r>
            <a:r>
              <a:rPr lang="en-US" smtClean="0"/>
              <a:t>kemenkominfo, komunikasi </a:t>
            </a:r>
            <a:r>
              <a:rPr lang="en-US"/>
              <a:t>dan </a:t>
            </a:r>
            <a:r>
              <a:rPr lang="en-US" smtClean="0"/>
              <a:t>informatika</a:t>
            </a:r>
          </a:p>
          <a:p>
            <a:pPr lvl="1"/>
            <a:r>
              <a:rPr lang="en-US" smtClean="0"/>
              <a:t>Pengelompokan per istilah (kadang meleset / dobel)</a:t>
            </a:r>
          </a:p>
          <a:p>
            <a:r>
              <a:rPr lang="en-US" smtClean="0"/>
              <a:t>Berita / isu trending diangkat jadi sorotan media.</a:t>
            </a:r>
            <a:endParaRPr lang="en-US"/>
          </a:p>
          <a:p>
            <a:pPr lvl="1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517232"/>
            <a:ext cx="5715000" cy="1047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204864"/>
            <a:ext cx="205222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19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2585</TotalTime>
  <Words>687</Words>
  <Application>Microsoft Office PowerPoint</Application>
  <PresentationFormat>On-screen Show (4:3)</PresentationFormat>
  <Paragraphs>134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PENGEMBANGAN MODUL  WEBSITE DITJEN APTIKA </vt:lpstr>
      <vt:lpstr>Agenda Rapat</vt:lpstr>
      <vt:lpstr>Artificial Intelligence Hari Ini (2016)</vt:lpstr>
      <vt:lpstr>Kegiatan Sejenis</vt:lpstr>
      <vt:lpstr>Monitoring Isu Publik</vt:lpstr>
      <vt:lpstr>Website Ditjen Aptika</vt:lpstr>
      <vt:lpstr>Penulisan Berita Website Aptika</vt:lpstr>
      <vt:lpstr>Mobita: Monitoring Berita TIK</vt:lpstr>
      <vt:lpstr>Mobita: Monitoring Berita TIK (2)</vt:lpstr>
      <vt:lpstr>Penarikan dan Pengolahan Data</vt:lpstr>
      <vt:lpstr>Clustering dan Skoring</vt:lpstr>
      <vt:lpstr>Video, Jadwal, SDM</vt:lpstr>
      <vt:lpstr>TERIMA KASIH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RAPAT KOORDINASI  PENGELOLAAN DATA  DI BIDANG APTIKA</dc:title>
  <dc:creator>ChristinE</dc:creator>
  <cp:lastModifiedBy>oguds</cp:lastModifiedBy>
  <cp:revision>519</cp:revision>
  <dcterms:created xsi:type="dcterms:W3CDTF">2018-10-08T03:16:50Z</dcterms:created>
  <dcterms:modified xsi:type="dcterms:W3CDTF">2020-02-28T00:37:13Z</dcterms:modified>
</cp:coreProperties>
</file>