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8" r:id="rId3"/>
  </p:sldMasterIdLst>
  <p:sldIdLst>
    <p:sldId id="256" r:id="rId4"/>
    <p:sldId id="265" r:id="rId5"/>
    <p:sldId id="257" r:id="rId6"/>
    <p:sldId id="260" r:id="rId7"/>
    <p:sldId id="261" r:id="rId8"/>
    <p:sldId id="259" r:id="rId9"/>
    <p:sldId id="263" r:id="rId10"/>
    <p:sldId id="267" r:id="rId11"/>
    <p:sldId id="268" r:id="rId12"/>
    <p:sldId id="270" r:id="rId13"/>
    <p:sldId id="269" r:id="rId14"/>
    <p:sldId id="264" r:id="rId15"/>
    <p:sldId id="266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12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5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8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1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1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97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97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82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2961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58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16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39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09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42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2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12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88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20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25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60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09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14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41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84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03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62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8382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83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9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8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99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9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200670-34B5-4262-9EFD-1BEAB575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8"/>
            <a:ext cx="12192000" cy="5713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001923-CC9A-4EE8-BA08-6ABEA7847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400" y="2286000"/>
            <a:ext cx="6717785" cy="2974662"/>
          </a:xfrm>
        </p:spPr>
        <p:txBody>
          <a:bodyPr/>
          <a:lstStyle/>
          <a:p>
            <a:r>
              <a:rPr lang="en-ID" sz="4800" dirty="0" err="1"/>
              <a:t>DasaR</a:t>
            </a:r>
            <a:r>
              <a:rPr lang="en-ID" sz="4800" dirty="0"/>
              <a:t>-Dasar </a:t>
            </a:r>
            <a:r>
              <a:rPr lang="en-ID" sz="4800" dirty="0" err="1"/>
              <a:t>videografi</a:t>
            </a:r>
            <a:br>
              <a:rPr lang="en-ID" sz="4800" dirty="0"/>
            </a:br>
            <a:r>
              <a:rPr lang="en-ID" sz="4800" dirty="0"/>
              <a:t>dan </a:t>
            </a:r>
            <a:br>
              <a:rPr lang="en-ID" sz="4800" dirty="0"/>
            </a:br>
            <a:r>
              <a:rPr lang="en-ID" sz="4800" dirty="0"/>
              <a:t>Teknik</a:t>
            </a:r>
            <a:br>
              <a:rPr lang="en-ID" sz="4800" dirty="0"/>
            </a:br>
            <a:r>
              <a:rPr lang="en-ID" sz="4800" dirty="0"/>
              <a:t> </a:t>
            </a:r>
            <a:r>
              <a:rPr lang="en-ID" sz="4800" dirty="0" err="1"/>
              <a:t>wawancara</a:t>
            </a:r>
            <a:endParaRPr lang="en-ID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2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276443"/>
            <a:ext cx="9702800" cy="459095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ID" b="1" dirty="0"/>
              <a:t>Eye View</a:t>
            </a:r>
          </a:p>
          <a:p>
            <a:pPr algn="l"/>
            <a:r>
              <a:rPr lang="en-ID" b="1" dirty="0"/>
              <a:t>Angle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diambil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sudut</a:t>
            </a:r>
            <a:r>
              <a:rPr lang="en-ID" b="1" dirty="0"/>
              <a:t> </a:t>
            </a:r>
            <a:r>
              <a:rPr lang="en-ID" b="1" dirty="0" err="1"/>
              <a:t>pengambilan</a:t>
            </a:r>
            <a:r>
              <a:rPr lang="en-ID" b="1" dirty="0"/>
              <a:t> </a:t>
            </a:r>
            <a:r>
              <a:rPr lang="en-ID" b="1" dirty="0" err="1"/>
              <a:t>gambar</a:t>
            </a:r>
            <a:r>
              <a:rPr lang="en-ID" b="1" dirty="0"/>
              <a:t> yang </a:t>
            </a:r>
            <a:r>
              <a:rPr lang="en-ID" b="1" dirty="0" err="1"/>
              <a:t>sama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cara</a:t>
            </a:r>
            <a:r>
              <a:rPr lang="en-ID" b="1" dirty="0"/>
              <a:t> </a:t>
            </a:r>
            <a:r>
              <a:rPr lang="en-ID" b="1" dirty="0" err="1"/>
              <a:t>mata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melihat</a:t>
            </a:r>
            <a:r>
              <a:rPr lang="en-ID" b="1" dirty="0"/>
              <a:t> </a:t>
            </a:r>
            <a:r>
              <a:rPr lang="en-ID" b="1" dirty="0" err="1"/>
              <a:t>objek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kata lain, </a:t>
            </a:r>
            <a:r>
              <a:rPr lang="en-ID" b="1" dirty="0" err="1"/>
              <a:t>posisi</a:t>
            </a:r>
            <a:r>
              <a:rPr lang="en-ID" b="1" dirty="0"/>
              <a:t> yang </a:t>
            </a:r>
            <a:r>
              <a:rPr lang="en-ID" b="1" dirty="0" err="1"/>
              <a:t>diambil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mengambil</a:t>
            </a:r>
            <a:r>
              <a:rPr lang="en-ID" b="1" dirty="0"/>
              <a:t> </a:t>
            </a:r>
            <a:r>
              <a:rPr lang="en-ID" b="1" dirty="0" err="1"/>
              <a:t>objek</a:t>
            </a:r>
            <a:r>
              <a:rPr lang="en-ID" b="1" dirty="0"/>
              <a:t> </a:t>
            </a:r>
            <a:r>
              <a:rPr lang="en-ID" b="1" dirty="0" err="1"/>
              <a:t>persis</a:t>
            </a:r>
            <a:r>
              <a:rPr lang="en-ID" b="1" dirty="0"/>
              <a:t>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mata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memandang</a:t>
            </a:r>
            <a:r>
              <a:rPr lang="en-ID" b="1" dirty="0"/>
              <a:t> </a:t>
            </a:r>
            <a:r>
              <a:rPr lang="en-ID" b="1" dirty="0" err="1"/>
              <a:t>objek</a:t>
            </a:r>
            <a:r>
              <a:rPr lang="en-ID" b="1" dirty="0"/>
              <a:t>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biasa</a:t>
            </a:r>
            <a:r>
              <a:rPr lang="en-ID" b="1" dirty="0"/>
              <a:t>. </a:t>
            </a:r>
            <a:r>
              <a:rPr lang="en-ID" b="1" dirty="0" err="1"/>
              <a:t>Mensejajarkan</a:t>
            </a:r>
            <a:r>
              <a:rPr lang="en-ID" b="1" dirty="0"/>
              <a:t> </a:t>
            </a:r>
            <a:r>
              <a:rPr lang="en-ID" b="1" dirty="0" err="1"/>
              <a:t>kamera</a:t>
            </a:r>
            <a:r>
              <a:rPr lang="en-ID" b="1" dirty="0"/>
              <a:t> dan </a:t>
            </a:r>
            <a:r>
              <a:rPr lang="en-ID" b="1" dirty="0" err="1"/>
              <a:t>lensa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objek</a:t>
            </a:r>
            <a:r>
              <a:rPr lang="en-ID" b="1" dirty="0"/>
              <a:t>.</a:t>
            </a:r>
          </a:p>
          <a:p>
            <a:pPr algn="l"/>
            <a:endParaRPr lang="en-ID" b="1" dirty="0"/>
          </a:p>
          <a:p>
            <a:pPr algn="l"/>
            <a:r>
              <a:rPr lang="en-ID" b="1" dirty="0"/>
              <a:t>Low Angle</a:t>
            </a:r>
          </a:p>
          <a:p>
            <a:pPr algn="l"/>
            <a:r>
              <a:rPr lang="en-ID" b="1" dirty="0" err="1"/>
              <a:t>Untuk</a:t>
            </a:r>
            <a:r>
              <a:rPr lang="en-ID" b="1" dirty="0"/>
              <a:t> Angle yang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posisi</a:t>
            </a:r>
            <a:r>
              <a:rPr lang="en-ID" b="1" dirty="0"/>
              <a:t> </a:t>
            </a:r>
            <a:r>
              <a:rPr lang="en-ID" b="1" dirty="0" err="1"/>
              <a:t>kamera</a:t>
            </a:r>
            <a:r>
              <a:rPr lang="en-ID" b="1" dirty="0"/>
              <a:t>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rendah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objek</a:t>
            </a:r>
            <a:r>
              <a:rPr lang="en-ID" b="1" dirty="0"/>
              <a:t> </a:t>
            </a:r>
            <a:r>
              <a:rPr lang="en-ID" b="1" dirty="0" err="1"/>
              <a:t>foto</a:t>
            </a:r>
            <a:r>
              <a:rPr lang="en-ID" b="1" dirty="0"/>
              <a:t>. Setelah </a:t>
            </a:r>
            <a:r>
              <a:rPr lang="en-ID" b="1" dirty="0" err="1"/>
              <a:t>itu</a:t>
            </a:r>
            <a:r>
              <a:rPr lang="en-ID" b="1" dirty="0"/>
              <a:t>, </a:t>
            </a:r>
            <a:r>
              <a:rPr lang="en-ID" b="1" dirty="0" err="1"/>
              <a:t>arahkan</a:t>
            </a:r>
            <a:r>
              <a:rPr lang="en-ID" b="1" dirty="0"/>
              <a:t> </a:t>
            </a:r>
            <a:r>
              <a:rPr lang="en-ID" b="1" dirty="0" err="1"/>
              <a:t>kamera</a:t>
            </a:r>
            <a:r>
              <a:rPr lang="en-ID" b="1" dirty="0"/>
              <a:t> </a:t>
            </a:r>
            <a:r>
              <a:rPr lang="en-ID" b="1" dirty="0" err="1"/>
              <a:t>menghadap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atas</a:t>
            </a:r>
            <a:r>
              <a:rPr lang="en-ID" b="1" dirty="0"/>
              <a:t>. Low Angle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kesan</a:t>
            </a:r>
            <a:r>
              <a:rPr lang="en-ID" b="1" dirty="0"/>
              <a:t> </a:t>
            </a:r>
            <a:r>
              <a:rPr lang="en-ID" b="1" dirty="0" err="1"/>
              <a:t>kebesaran</a:t>
            </a:r>
            <a:r>
              <a:rPr lang="en-ID" b="1" dirty="0"/>
              <a:t>, </a:t>
            </a:r>
            <a:r>
              <a:rPr lang="en-ID" b="1" dirty="0" err="1"/>
              <a:t>kemewahan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kekuatan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objek</a:t>
            </a:r>
            <a:r>
              <a:rPr lang="en-ID" b="1" dirty="0"/>
              <a:t> yang di </a:t>
            </a:r>
            <a:r>
              <a:rPr lang="en-ID" b="1" dirty="0" err="1"/>
              <a:t>foto</a:t>
            </a:r>
            <a:r>
              <a:rPr lang="en-ID" b="1" dirty="0"/>
              <a:t>. </a:t>
            </a:r>
            <a:r>
              <a:rPr lang="en-ID" b="1" dirty="0" err="1"/>
              <a:t>Biasanya</a:t>
            </a:r>
            <a:r>
              <a:rPr lang="en-ID" b="1" dirty="0"/>
              <a:t> </a:t>
            </a:r>
            <a:r>
              <a:rPr lang="en-ID" b="1" dirty="0" err="1"/>
              <a:t>digunakan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memotret</a:t>
            </a:r>
            <a:r>
              <a:rPr lang="en-ID" b="1" dirty="0"/>
              <a:t> </a:t>
            </a:r>
            <a:r>
              <a:rPr lang="en-ID" b="1" dirty="0" err="1"/>
              <a:t>bangunan</a:t>
            </a:r>
            <a:r>
              <a:rPr lang="en-ID" b="1" dirty="0"/>
              <a:t>.</a:t>
            </a:r>
          </a:p>
          <a:p>
            <a:pPr algn="l"/>
            <a:endParaRPr lang="en-ID" b="1" dirty="0"/>
          </a:p>
          <a:p>
            <a:pPr algn="l"/>
            <a:endParaRPr lang="en-ID" b="1" dirty="0"/>
          </a:p>
          <a:p>
            <a:pPr algn="l"/>
            <a:r>
              <a:rPr lang="en-ID" b="1" dirty="0"/>
              <a:t>High Angle</a:t>
            </a:r>
          </a:p>
          <a:p>
            <a:pPr algn="l"/>
            <a:r>
              <a:rPr lang="en-ID" b="1" dirty="0"/>
              <a:t>Angle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dipakai</a:t>
            </a:r>
            <a:r>
              <a:rPr lang="en-ID" b="1" dirty="0"/>
              <a:t> </a:t>
            </a:r>
            <a:r>
              <a:rPr lang="en-ID" b="1" dirty="0" err="1"/>
              <a:t>apabila</a:t>
            </a:r>
            <a:r>
              <a:rPr lang="en-ID" b="1" dirty="0"/>
              <a:t> </a:t>
            </a:r>
            <a:r>
              <a:rPr lang="en-ID" b="1" dirty="0" err="1"/>
              <a:t>ingin</a:t>
            </a:r>
            <a:r>
              <a:rPr lang="en-ID" b="1" dirty="0"/>
              <a:t> </a:t>
            </a:r>
            <a:r>
              <a:rPr lang="en-ID" b="1" dirty="0" err="1"/>
              <a:t>mengambil</a:t>
            </a:r>
            <a:r>
              <a:rPr lang="en-ID" b="1" dirty="0"/>
              <a:t> </a:t>
            </a:r>
            <a:r>
              <a:rPr lang="en-ID" b="1" dirty="0" err="1"/>
              <a:t>kesan</a:t>
            </a:r>
            <a:r>
              <a:rPr lang="en-ID" b="1" dirty="0"/>
              <a:t> </a:t>
            </a:r>
            <a:r>
              <a:rPr lang="en-ID" b="1" dirty="0" err="1"/>
              <a:t>luas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objek</a:t>
            </a:r>
            <a:r>
              <a:rPr lang="en-ID" b="1" dirty="0"/>
              <a:t> yang </a:t>
            </a:r>
            <a:r>
              <a:rPr lang="en-ID" b="1" dirty="0" err="1"/>
              <a:t>difoto</a:t>
            </a:r>
            <a:r>
              <a:rPr lang="en-ID" b="1" dirty="0"/>
              <a:t>. Angle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kesan</a:t>
            </a:r>
            <a:r>
              <a:rPr lang="en-ID" b="1" dirty="0"/>
              <a:t> </a:t>
            </a:r>
            <a:r>
              <a:rPr lang="en-ID" b="1" dirty="0" err="1"/>
              <a:t>kecil</a:t>
            </a:r>
            <a:r>
              <a:rPr lang="en-ID" b="1" dirty="0"/>
              <a:t>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objek</a:t>
            </a:r>
            <a:r>
              <a:rPr lang="en-ID" b="1" dirty="0"/>
              <a:t> </a:t>
            </a:r>
            <a:r>
              <a:rPr lang="en-ID" b="1" dirty="0" err="1"/>
              <a:t>foto</a:t>
            </a:r>
            <a:r>
              <a:rPr lang="en-ID" b="1" dirty="0"/>
              <a:t> yang Anda </a:t>
            </a:r>
            <a:r>
              <a:rPr lang="en-ID" b="1" dirty="0" err="1"/>
              <a:t>ambil</a:t>
            </a:r>
            <a:r>
              <a:rPr lang="en-ID" b="1" dirty="0"/>
              <a:t>. </a:t>
            </a:r>
            <a:r>
              <a:rPr lang="en-ID" b="1" dirty="0" err="1"/>
              <a:t>Biasanya</a:t>
            </a:r>
            <a:r>
              <a:rPr lang="en-ID" b="1" dirty="0"/>
              <a:t> </a:t>
            </a:r>
            <a:r>
              <a:rPr lang="en-ID" b="1" dirty="0" err="1"/>
              <a:t>digunakan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mengambil</a:t>
            </a:r>
            <a:r>
              <a:rPr lang="en-ID" b="1" dirty="0"/>
              <a:t> </a:t>
            </a:r>
            <a:r>
              <a:rPr lang="en-ID" b="1" dirty="0" err="1"/>
              <a:t>gambar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objek</a:t>
            </a:r>
            <a:r>
              <a:rPr lang="en-ID" b="1" dirty="0"/>
              <a:t> </a:t>
            </a:r>
            <a:r>
              <a:rPr lang="en-ID" b="1" dirty="0" err="1"/>
              <a:t>foto</a:t>
            </a:r>
            <a:r>
              <a:rPr lang="en-ID" b="1" dirty="0"/>
              <a:t>.</a:t>
            </a:r>
          </a:p>
          <a:p>
            <a:pPr algn="l"/>
            <a:endParaRPr lang="en-ID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18C4CC-0815-4F76-A428-563227C3D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6663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Garis</a:t>
            </a:r>
            <a:r>
              <a:rPr lang="en-ID" dirty="0"/>
              <a:t> </a:t>
            </a:r>
            <a:r>
              <a:rPr lang="en-ID" dirty="0" err="1"/>
              <a:t>imajiner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3598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20C5A-5538-4BA8-A14A-8BB1813C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26221"/>
            <a:ext cx="8531828" cy="64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F1A86-44BC-4E32-A384-4016FEB2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742" y="80962"/>
            <a:ext cx="7620000" cy="669607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0C4E9B7-C0EE-4EAF-BD62-5F683D548306}"/>
              </a:ext>
            </a:extLst>
          </p:cNvPr>
          <p:cNvSpPr txBox="1">
            <a:spLocks/>
          </p:cNvSpPr>
          <p:nvPr/>
        </p:nvSpPr>
        <p:spPr>
          <a:xfrm>
            <a:off x="178006" y="5867400"/>
            <a:ext cx="6831673" cy="1086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/>
              <a:t>Garis imajiner adalah garis khayal yang menjadi acuan bagi cameraman dalam mengambil gambar. Tanpa panduan garis imajiner maka gambar yang diambil akan memberikan informasi yang salah.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6176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1788454"/>
            <a:ext cx="9639300" cy="2098226"/>
          </a:xfrm>
        </p:spPr>
        <p:txBody>
          <a:bodyPr/>
          <a:lstStyle/>
          <a:p>
            <a:r>
              <a:rPr lang="en-ID" dirty="0"/>
              <a:t>Teknik </a:t>
            </a:r>
            <a:r>
              <a:rPr lang="en-ID" dirty="0" err="1"/>
              <a:t>wawancara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1423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2784F0-C44A-4983-BE0A-3A9FF3A24D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4A222-5E75-46E5-917C-1D5F22E3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1788454"/>
            <a:ext cx="9639300" cy="2098226"/>
          </a:xfrm>
        </p:spPr>
        <p:txBody>
          <a:bodyPr/>
          <a:lstStyle/>
          <a:p>
            <a:r>
              <a:rPr lang="en-ID" dirty="0" err="1"/>
              <a:t>Matur</a:t>
            </a:r>
            <a:r>
              <a:rPr lang="en-ID" dirty="0"/>
              <a:t> </a:t>
            </a:r>
            <a:r>
              <a:rPr lang="en-ID" dirty="0" err="1"/>
              <a:t>nuwun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9766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Jenis-jenis</a:t>
            </a:r>
            <a:r>
              <a:rPr lang="en-ID" dirty="0"/>
              <a:t> shot</a:t>
            </a:r>
          </a:p>
        </p:txBody>
      </p:sp>
    </p:spTree>
    <p:extLst>
      <p:ext uri="{BB962C8B-B14F-4D97-AF65-F5344CB8AC3E}">
        <p14:creationId xmlns:p14="http://schemas.microsoft.com/office/powerpoint/2010/main" val="103141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D0F40-AB09-440B-A562-0F073AEF1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0"/>
            <a:ext cx="12192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3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C93A5-0440-4C4B-892E-1489EE4A7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" y="237564"/>
            <a:ext cx="121920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9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Komposisi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8134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614" y="247742"/>
            <a:ext cx="10487086" cy="1086237"/>
          </a:xfrm>
        </p:spPr>
        <p:txBody>
          <a:bodyPr>
            <a:noAutofit/>
          </a:bodyPr>
          <a:lstStyle/>
          <a:p>
            <a:pPr algn="l"/>
            <a:r>
              <a:rPr lang="en-ID" sz="1600" b="1" dirty="0">
                <a:solidFill>
                  <a:schemeClr val="tx1"/>
                </a:solidFill>
              </a:rPr>
              <a:t>Ada </a:t>
            </a:r>
            <a:r>
              <a:rPr lang="en-ID" sz="1600" b="1" dirty="0" err="1">
                <a:solidFill>
                  <a:schemeClr val="tx1"/>
                </a:solidFill>
              </a:rPr>
              <a:t>dua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jenis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komposisi</a:t>
            </a:r>
            <a:r>
              <a:rPr lang="en-ID" sz="1600" b="1" dirty="0">
                <a:solidFill>
                  <a:schemeClr val="tx1"/>
                </a:solidFill>
              </a:rPr>
              <a:t>, </a:t>
            </a:r>
            <a:r>
              <a:rPr lang="en-ID" sz="1600" b="1" dirty="0" err="1">
                <a:solidFill>
                  <a:schemeClr val="tx1"/>
                </a:solidFill>
              </a:rPr>
              <a:t>yaitu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Statis</a:t>
            </a:r>
            <a:r>
              <a:rPr lang="en-ID" sz="1600" b="1" dirty="0">
                <a:solidFill>
                  <a:schemeClr val="tx1"/>
                </a:solidFill>
              </a:rPr>
              <a:t> dan </a:t>
            </a:r>
            <a:r>
              <a:rPr lang="en-ID" sz="1600" b="1" dirty="0" err="1">
                <a:solidFill>
                  <a:schemeClr val="tx1"/>
                </a:solidFill>
              </a:rPr>
              <a:t>Dinamis</a:t>
            </a:r>
            <a:r>
              <a:rPr lang="en-ID" sz="1600" b="1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ID" sz="1600" b="1" dirty="0" err="1">
                <a:solidFill>
                  <a:schemeClr val="tx1"/>
                </a:solidFill>
              </a:rPr>
              <a:t>Komposisi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Statis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atau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biasa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disebut</a:t>
            </a:r>
            <a:r>
              <a:rPr lang="en-ID" sz="1600" b="1" dirty="0">
                <a:solidFill>
                  <a:schemeClr val="tx1"/>
                </a:solidFill>
              </a:rPr>
              <a:t> Dead </a:t>
            </a:r>
            <a:r>
              <a:rPr lang="en-ID" sz="1600" b="1" dirty="0" err="1">
                <a:solidFill>
                  <a:schemeClr val="tx1"/>
                </a:solidFill>
              </a:rPr>
              <a:t>Center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ialah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komposisi</a:t>
            </a:r>
            <a:r>
              <a:rPr lang="en-ID" sz="1600" b="1" dirty="0">
                <a:solidFill>
                  <a:schemeClr val="tx1"/>
                </a:solidFill>
              </a:rPr>
              <a:t> yang </a:t>
            </a:r>
            <a:r>
              <a:rPr lang="en-ID" sz="1600" b="1" dirty="0" err="1">
                <a:solidFill>
                  <a:schemeClr val="tx1"/>
                </a:solidFill>
              </a:rPr>
              <a:t>meletakkan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subyek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ID" sz="1600" b="1" dirty="0">
                <a:solidFill>
                  <a:schemeClr val="tx1"/>
                </a:solidFill>
              </a:rPr>
              <a:t>di </a:t>
            </a:r>
            <a:r>
              <a:rPr lang="en-ID" sz="1600" b="1" dirty="0" err="1">
                <a:solidFill>
                  <a:schemeClr val="tx1"/>
                </a:solidFill>
              </a:rPr>
              <a:t>tengah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bidang</a:t>
            </a:r>
            <a:r>
              <a:rPr lang="en-ID" sz="1600" b="1" dirty="0">
                <a:solidFill>
                  <a:schemeClr val="tx1"/>
                </a:solidFill>
              </a:rPr>
              <a:t>.</a:t>
            </a:r>
            <a:br>
              <a:rPr lang="en-ID" sz="1400" b="1" dirty="0">
                <a:solidFill>
                  <a:schemeClr val="tx1"/>
                </a:solidFill>
              </a:rPr>
            </a:br>
            <a:endParaRPr lang="en-ID" sz="1400" b="1" dirty="0">
              <a:solidFill>
                <a:schemeClr val="tx1"/>
              </a:solidFill>
            </a:endParaRPr>
          </a:p>
          <a:p>
            <a:pPr algn="l"/>
            <a:r>
              <a:rPr lang="en-ID" sz="1400" b="1" dirty="0" err="1">
                <a:solidFill>
                  <a:schemeClr val="tx1"/>
                </a:solidFill>
              </a:rPr>
              <a:t>Komposisi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ini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sangat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efektif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untuk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menciptakan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kesan</a:t>
            </a:r>
            <a:r>
              <a:rPr lang="en-ID" sz="1400" b="1" dirty="0">
                <a:solidFill>
                  <a:schemeClr val="tx1"/>
                </a:solidFill>
              </a:rPr>
              <a:t>:</a:t>
            </a:r>
            <a:br>
              <a:rPr lang="en-ID" sz="1400" b="1" dirty="0">
                <a:solidFill>
                  <a:schemeClr val="tx1"/>
                </a:solidFill>
              </a:rPr>
            </a:br>
            <a:br>
              <a:rPr lang="en-ID" sz="1400" b="1" dirty="0">
                <a:solidFill>
                  <a:schemeClr val="tx1"/>
                </a:solidFill>
              </a:rPr>
            </a:br>
            <a:r>
              <a:rPr lang="en-ID" sz="1400" b="1" dirty="0">
                <a:solidFill>
                  <a:schemeClr val="tx1"/>
                </a:solidFill>
              </a:rPr>
              <a:t>- </a:t>
            </a:r>
            <a:r>
              <a:rPr lang="en-ID" sz="1400" b="1" dirty="0" err="1">
                <a:solidFill>
                  <a:schemeClr val="tx1"/>
                </a:solidFill>
              </a:rPr>
              <a:t>Diam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tak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bergerak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sehingga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menimbulkan</a:t>
            </a:r>
            <a:r>
              <a:rPr lang="en-ID" sz="1400" b="1" dirty="0">
                <a:solidFill>
                  <a:schemeClr val="tx1"/>
                </a:solidFill>
              </a:rPr>
              <a:t> rasa </a:t>
            </a:r>
            <a:r>
              <a:rPr lang="en-ID" sz="1400" b="1" dirty="0" err="1">
                <a:solidFill>
                  <a:schemeClr val="tx1"/>
                </a:solidFill>
              </a:rPr>
              <a:t>tenang</a:t>
            </a:r>
            <a:r>
              <a:rPr lang="en-ID" sz="1400" b="1" dirty="0">
                <a:solidFill>
                  <a:schemeClr val="tx1"/>
                </a:solidFill>
              </a:rPr>
              <a:t> dan </a:t>
            </a:r>
            <a:r>
              <a:rPr lang="en-ID" sz="1400" b="1" dirty="0" err="1">
                <a:solidFill>
                  <a:schemeClr val="tx1"/>
                </a:solidFill>
              </a:rPr>
              <a:t>tenteram</a:t>
            </a:r>
            <a:r>
              <a:rPr lang="en-ID" sz="1400" b="1" dirty="0">
                <a:solidFill>
                  <a:schemeClr val="tx1"/>
                </a:solidFill>
              </a:rPr>
              <a:t>.</a:t>
            </a:r>
            <a:br>
              <a:rPr lang="en-ID" sz="1400" b="1" dirty="0">
                <a:solidFill>
                  <a:schemeClr val="tx1"/>
                </a:solidFill>
              </a:rPr>
            </a:br>
            <a:r>
              <a:rPr lang="en-ID" sz="1400" b="1" dirty="0">
                <a:solidFill>
                  <a:schemeClr val="tx1"/>
                </a:solidFill>
              </a:rPr>
              <a:t>- </a:t>
            </a:r>
            <a:r>
              <a:rPr lang="en-ID" sz="1400" b="1" dirty="0" err="1">
                <a:solidFill>
                  <a:schemeClr val="tx1"/>
                </a:solidFill>
              </a:rPr>
              <a:t>Elegan</a:t>
            </a:r>
            <a:br>
              <a:rPr lang="en-ID" sz="1400" b="1" dirty="0">
                <a:solidFill>
                  <a:schemeClr val="tx1"/>
                </a:solidFill>
              </a:rPr>
            </a:br>
            <a:r>
              <a:rPr lang="en-ID" sz="1400" b="1" dirty="0">
                <a:solidFill>
                  <a:schemeClr val="tx1"/>
                </a:solidFill>
              </a:rPr>
              <a:t>- </a:t>
            </a:r>
            <a:r>
              <a:rPr lang="en-ID" sz="1400" b="1" dirty="0" err="1">
                <a:solidFill>
                  <a:schemeClr val="tx1"/>
                </a:solidFill>
              </a:rPr>
              <a:t>Sedih</a:t>
            </a:r>
            <a:br>
              <a:rPr lang="en-ID" sz="1400" b="1" dirty="0">
                <a:solidFill>
                  <a:schemeClr val="tx1"/>
                </a:solidFill>
              </a:rPr>
            </a:br>
            <a:br>
              <a:rPr lang="en-ID" sz="1400" b="1" dirty="0">
                <a:solidFill>
                  <a:schemeClr val="tx1"/>
                </a:solidFill>
              </a:rPr>
            </a:br>
            <a:r>
              <a:rPr lang="en-ID" sz="1600" b="1" dirty="0" err="1">
                <a:solidFill>
                  <a:schemeClr val="tx1"/>
                </a:solidFill>
              </a:rPr>
              <a:t>Komposisi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Dinamis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ialah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meletakkan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subyek</a:t>
            </a:r>
            <a:r>
              <a:rPr lang="en-ID" sz="1600" b="1" dirty="0">
                <a:solidFill>
                  <a:schemeClr val="tx1"/>
                </a:solidFill>
              </a:rPr>
              <a:t> yang </a:t>
            </a:r>
            <a:r>
              <a:rPr lang="en-ID" sz="1600" b="1" dirty="0" err="1">
                <a:solidFill>
                  <a:schemeClr val="tx1"/>
                </a:solidFill>
              </a:rPr>
              <a:t>cenderung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berat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sebelah</a:t>
            </a:r>
            <a:r>
              <a:rPr lang="en-ID" sz="1600" b="1" dirty="0">
                <a:solidFill>
                  <a:schemeClr val="tx1"/>
                </a:solidFill>
              </a:rPr>
              <a:t> (</a:t>
            </a:r>
            <a:r>
              <a:rPr lang="en-ID" sz="1600" b="1" dirty="0" err="1">
                <a:solidFill>
                  <a:schemeClr val="tx1"/>
                </a:solidFill>
              </a:rPr>
              <a:t>lebih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ke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atas</a:t>
            </a:r>
            <a:r>
              <a:rPr lang="en-ID" sz="1600" b="1" dirty="0">
                <a:solidFill>
                  <a:schemeClr val="tx1"/>
                </a:solidFill>
              </a:rPr>
              <a:t>, </a:t>
            </a:r>
            <a:r>
              <a:rPr lang="en-ID" sz="1600" b="1" dirty="0" err="1">
                <a:solidFill>
                  <a:schemeClr val="tx1"/>
                </a:solidFill>
              </a:rPr>
              <a:t>ke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bawah</a:t>
            </a:r>
            <a:r>
              <a:rPr lang="en-ID" sz="1600" b="1" dirty="0">
                <a:solidFill>
                  <a:schemeClr val="tx1"/>
                </a:solidFill>
              </a:rPr>
              <a:t>, </a:t>
            </a:r>
            <a:r>
              <a:rPr lang="en-ID" sz="1600" b="1" dirty="0" err="1">
                <a:solidFill>
                  <a:schemeClr val="tx1"/>
                </a:solidFill>
              </a:rPr>
              <a:t>ke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kiri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atau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ke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kanan</a:t>
            </a:r>
            <a:r>
              <a:rPr lang="en-ID" sz="1600" b="1" dirty="0">
                <a:solidFill>
                  <a:schemeClr val="tx1"/>
                </a:solidFill>
              </a:rPr>
              <a:t>). </a:t>
            </a:r>
            <a:r>
              <a:rPr lang="en-ID" sz="1600" b="1" dirty="0" err="1">
                <a:solidFill>
                  <a:schemeClr val="tx1"/>
                </a:solidFill>
              </a:rPr>
              <a:t>Komposisi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ini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sangat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efektif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untuk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menciptakan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kesan</a:t>
            </a:r>
            <a:r>
              <a:rPr lang="en-ID" sz="1600" b="1" dirty="0">
                <a:solidFill>
                  <a:schemeClr val="tx1"/>
                </a:solidFill>
              </a:rPr>
              <a:t>:</a:t>
            </a:r>
            <a:br>
              <a:rPr lang="en-ID" sz="1600" b="1" dirty="0">
                <a:solidFill>
                  <a:schemeClr val="tx1"/>
                </a:solidFill>
              </a:rPr>
            </a:br>
            <a:br>
              <a:rPr lang="en-ID" sz="1400" b="1" dirty="0">
                <a:solidFill>
                  <a:schemeClr val="tx1"/>
                </a:solidFill>
              </a:rPr>
            </a:br>
            <a:r>
              <a:rPr lang="en-ID" sz="1400" b="1" dirty="0">
                <a:solidFill>
                  <a:schemeClr val="tx1"/>
                </a:solidFill>
              </a:rPr>
              <a:t>- </a:t>
            </a:r>
            <a:r>
              <a:rPr lang="en-ID" sz="1400" b="1" dirty="0" err="1">
                <a:solidFill>
                  <a:schemeClr val="tx1"/>
                </a:solidFill>
              </a:rPr>
              <a:t>Bergerak</a:t>
            </a:r>
            <a:r>
              <a:rPr lang="en-ID" sz="1400" b="1" dirty="0">
                <a:solidFill>
                  <a:schemeClr val="tx1"/>
                </a:solidFill>
              </a:rPr>
              <a:t>, </a:t>
            </a:r>
            <a:r>
              <a:rPr lang="en-ID" sz="1400" b="1" dirty="0" err="1">
                <a:solidFill>
                  <a:schemeClr val="tx1"/>
                </a:solidFill>
              </a:rPr>
              <a:t>riang</a:t>
            </a:r>
            <a:r>
              <a:rPr lang="en-ID" sz="1400" b="1" dirty="0">
                <a:solidFill>
                  <a:schemeClr val="tx1"/>
                </a:solidFill>
              </a:rPr>
              <a:t> dan </a:t>
            </a:r>
            <a:r>
              <a:rPr lang="en-ID" sz="1400" b="1" dirty="0" err="1">
                <a:solidFill>
                  <a:schemeClr val="tx1"/>
                </a:solidFill>
              </a:rPr>
              <a:t>dinamis</a:t>
            </a:r>
            <a:r>
              <a:rPr lang="en-ID" sz="1400" b="1" dirty="0">
                <a:solidFill>
                  <a:schemeClr val="tx1"/>
                </a:solidFill>
              </a:rPr>
              <a:t>.</a:t>
            </a:r>
            <a:br>
              <a:rPr lang="en-ID" sz="1400" b="1" dirty="0">
                <a:solidFill>
                  <a:schemeClr val="tx1"/>
                </a:solidFill>
              </a:rPr>
            </a:br>
            <a:r>
              <a:rPr lang="en-ID" sz="1400" b="1" dirty="0">
                <a:solidFill>
                  <a:schemeClr val="tx1"/>
                </a:solidFill>
              </a:rPr>
              <a:t>- </a:t>
            </a:r>
            <a:r>
              <a:rPr lang="en-ID" sz="1400" b="1" dirty="0" err="1">
                <a:solidFill>
                  <a:schemeClr val="tx1"/>
                </a:solidFill>
              </a:rPr>
              <a:t>Menggoda</a:t>
            </a:r>
            <a:br>
              <a:rPr lang="en-ID" sz="1400" b="1" dirty="0">
                <a:solidFill>
                  <a:schemeClr val="tx1"/>
                </a:solidFill>
              </a:rPr>
            </a:br>
            <a:r>
              <a:rPr lang="en-ID" sz="1400" b="1" dirty="0">
                <a:solidFill>
                  <a:schemeClr val="tx1"/>
                </a:solidFill>
              </a:rPr>
              <a:t>- </a:t>
            </a:r>
            <a:r>
              <a:rPr lang="en-ID" sz="1400" b="1" dirty="0" err="1">
                <a:solidFill>
                  <a:schemeClr val="tx1"/>
                </a:solidFill>
              </a:rPr>
              <a:t>Mengandung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risiko</a:t>
            </a:r>
            <a:br>
              <a:rPr lang="en-ID" sz="1400" b="1" dirty="0">
                <a:solidFill>
                  <a:schemeClr val="tx1"/>
                </a:solidFill>
              </a:rPr>
            </a:br>
            <a:br>
              <a:rPr lang="en-ID" sz="1400" b="1" dirty="0">
                <a:solidFill>
                  <a:schemeClr val="tx1"/>
                </a:solidFill>
              </a:rPr>
            </a:br>
            <a:r>
              <a:rPr lang="en-ID" sz="1400" b="1" dirty="0">
                <a:solidFill>
                  <a:schemeClr val="tx1"/>
                </a:solidFill>
              </a:rPr>
              <a:t>Ada </a:t>
            </a:r>
            <a:r>
              <a:rPr lang="en-ID" sz="1400" b="1" dirty="0" err="1">
                <a:solidFill>
                  <a:schemeClr val="tx1"/>
                </a:solidFill>
              </a:rPr>
              <a:t>suatu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panduan</a:t>
            </a:r>
            <a:r>
              <a:rPr lang="en-ID" sz="1400" b="1" dirty="0">
                <a:solidFill>
                  <a:schemeClr val="tx1"/>
                </a:solidFill>
              </a:rPr>
              <a:t> yang </a:t>
            </a:r>
            <a:r>
              <a:rPr lang="en-ID" sz="1400" b="1" dirty="0" err="1">
                <a:solidFill>
                  <a:schemeClr val="tx1"/>
                </a:solidFill>
              </a:rPr>
              <a:t>telah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disederhanakan</a:t>
            </a:r>
            <a:r>
              <a:rPr lang="en-ID" sz="1400" b="1" dirty="0">
                <a:solidFill>
                  <a:schemeClr val="tx1"/>
                </a:solidFill>
              </a:rPr>
              <a:t> yang </a:t>
            </a:r>
            <a:r>
              <a:rPr lang="en-ID" sz="1400" b="1" dirty="0" err="1">
                <a:solidFill>
                  <a:schemeClr val="tx1"/>
                </a:solidFill>
              </a:rPr>
              <a:t>dikenal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dengan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istilah</a:t>
            </a:r>
            <a:r>
              <a:rPr lang="en-ID" sz="1400" b="1" dirty="0">
                <a:solidFill>
                  <a:schemeClr val="tx1"/>
                </a:solidFill>
              </a:rPr>
              <a:t> "Rule of third" di mana </a:t>
            </a:r>
            <a:r>
              <a:rPr lang="en-ID" sz="1400" b="1" dirty="0" err="1">
                <a:solidFill>
                  <a:schemeClr val="tx1"/>
                </a:solidFill>
              </a:rPr>
              <a:t>lebar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bidang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dibagi</a:t>
            </a:r>
            <a:r>
              <a:rPr lang="en-ID" sz="1400" b="1" dirty="0">
                <a:solidFill>
                  <a:schemeClr val="tx1"/>
                </a:solidFill>
              </a:rPr>
              <a:t> 3, dan </a:t>
            </a:r>
            <a:r>
              <a:rPr lang="en-ID" sz="1400" b="1" dirty="0" err="1">
                <a:solidFill>
                  <a:schemeClr val="tx1"/>
                </a:solidFill>
              </a:rPr>
              <a:t>tinggi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bidang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dibagi</a:t>
            </a:r>
            <a:r>
              <a:rPr lang="en-ID" sz="1400" b="1" dirty="0">
                <a:solidFill>
                  <a:schemeClr val="tx1"/>
                </a:solidFill>
              </a:rPr>
              <a:t> 3, </a:t>
            </a:r>
            <a:r>
              <a:rPr lang="en-ID" sz="1400" b="1" dirty="0" err="1">
                <a:solidFill>
                  <a:schemeClr val="tx1"/>
                </a:solidFill>
              </a:rPr>
              <a:t>sehingga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menghasilkan</a:t>
            </a:r>
            <a:r>
              <a:rPr lang="en-ID" sz="1400" b="1" dirty="0">
                <a:solidFill>
                  <a:schemeClr val="tx1"/>
                </a:solidFill>
              </a:rPr>
              <a:t> 9 </a:t>
            </a:r>
            <a:r>
              <a:rPr lang="en-ID" sz="1400" b="1" dirty="0" err="1">
                <a:solidFill>
                  <a:schemeClr val="tx1"/>
                </a:solidFill>
              </a:rPr>
              <a:t>bagian</a:t>
            </a:r>
            <a:r>
              <a:rPr lang="en-ID" sz="1400" b="1" dirty="0">
                <a:solidFill>
                  <a:schemeClr val="tx1"/>
                </a:solidFill>
              </a:rPr>
              <a:t>. Di </a:t>
            </a:r>
            <a:r>
              <a:rPr lang="en-ID" sz="1400" b="1" dirty="0" err="1">
                <a:solidFill>
                  <a:schemeClr val="tx1"/>
                </a:solidFill>
              </a:rPr>
              <a:t>antara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pertemuan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garis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vertikal</a:t>
            </a:r>
            <a:r>
              <a:rPr lang="en-ID" sz="1400" b="1" dirty="0">
                <a:solidFill>
                  <a:schemeClr val="tx1"/>
                </a:solidFill>
              </a:rPr>
              <a:t> dan </a:t>
            </a:r>
            <a:r>
              <a:rPr lang="en-ID" sz="1400" b="1" dirty="0" err="1">
                <a:solidFill>
                  <a:schemeClr val="tx1"/>
                </a:solidFill>
              </a:rPr>
              <a:t>horisontal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menghasilkan</a:t>
            </a:r>
            <a:r>
              <a:rPr lang="en-ID" sz="1400" b="1" dirty="0">
                <a:solidFill>
                  <a:schemeClr val="tx1"/>
                </a:solidFill>
              </a:rPr>
              <a:t> 4 </a:t>
            </a:r>
            <a:r>
              <a:rPr lang="en-ID" sz="1400" b="1" dirty="0" err="1">
                <a:solidFill>
                  <a:schemeClr val="tx1"/>
                </a:solidFill>
              </a:rPr>
              <a:t>titik</a:t>
            </a:r>
            <a:r>
              <a:rPr lang="en-ID" sz="1400" b="1" dirty="0">
                <a:solidFill>
                  <a:schemeClr val="tx1"/>
                </a:solidFill>
              </a:rPr>
              <a:t>, yang </a:t>
            </a:r>
            <a:r>
              <a:rPr lang="en-ID" sz="1400" b="1" dirty="0" err="1">
                <a:solidFill>
                  <a:schemeClr val="tx1"/>
                </a:solidFill>
              </a:rPr>
              <a:t>disebut</a:t>
            </a:r>
            <a:r>
              <a:rPr lang="en-ID" sz="1400" b="1" dirty="0">
                <a:solidFill>
                  <a:schemeClr val="tx1"/>
                </a:solidFill>
              </a:rPr>
              <a:t> "Golden Section". Panduan </a:t>
            </a:r>
            <a:r>
              <a:rPr lang="en-ID" sz="1400" b="1" dirty="0" err="1">
                <a:solidFill>
                  <a:schemeClr val="tx1"/>
                </a:solidFill>
              </a:rPr>
              <a:t>ini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memudahkan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kita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untuk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mendapatkan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komposisi</a:t>
            </a:r>
            <a:r>
              <a:rPr lang="en-ID" sz="1400" b="1" dirty="0">
                <a:solidFill>
                  <a:schemeClr val="tx1"/>
                </a:solidFill>
              </a:rPr>
              <a:t> yang </a:t>
            </a:r>
            <a:r>
              <a:rPr lang="en-ID" sz="1400" b="1" dirty="0" err="1">
                <a:solidFill>
                  <a:schemeClr val="tx1"/>
                </a:solidFill>
              </a:rPr>
              <a:t>menarik</a:t>
            </a:r>
            <a:r>
              <a:rPr lang="en-ID" sz="1400" b="1" dirty="0">
                <a:solidFill>
                  <a:schemeClr val="tx1"/>
                </a:solidFill>
              </a:rPr>
              <a:t>. </a:t>
            </a:r>
            <a:br>
              <a:rPr lang="en-ID" sz="1400" b="1" dirty="0">
                <a:solidFill>
                  <a:schemeClr val="tx1"/>
                </a:solidFill>
              </a:rPr>
            </a:br>
            <a:br>
              <a:rPr lang="en-ID" sz="1400" b="1" dirty="0">
                <a:solidFill>
                  <a:schemeClr val="tx1"/>
                </a:solidFill>
              </a:rPr>
            </a:br>
            <a:r>
              <a:rPr lang="en-ID" sz="1400" b="1" dirty="0" err="1">
                <a:solidFill>
                  <a:schemeClr val="tx1"/>
                </a:solidFill>
              </a:rPr>
              <a:t>Jika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subyek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diletakkan</a:t>
            </a:r>
            <a:r>
              <a:rPr lang="en-ID" sz="1400" b="1" dirty="0">
                <a:solidFill>
                  <a:schemeClr val="tx1"/>
                </a:solidFill>
              </a:rPr>
              <a:t> di salah </a:t>
            </a:r>
            <a:r>
              <a:rPr lang="en-ID" sz="1400" b="1" dirty="0" err="1">
                <a:solidFill>
                  <a:schemeClr val="tx1"/>
                </a:solidFill>
              </a:rPr>
              <a:t>satu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titik</a:t>
            </a:r>
            <a:r>
              <a:rPr lang="en-ID" sz="1400" b="1" dirty="0">
                <a:solidFill>
                  <a:schemeClr val="tx1"/>
                </a:solidFill>
              </a:rPr>
              <a:t>, </a:t>
            </a:r>
            <a:r>
              <a:rPr lang="en-ID" sz="1400" b="1" dirty="0" err="1">
                <a:solidFill>
                  <a:schemeClr val="tx1"/>
                </a:solidFill>
              </a:rPr>
              <a:t>maka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ia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cenderung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nyaman</a:t>
            </a:r>
            <a:r>
              <a:rPr lang="en-ID" sz="1400" b="1" dirty="0">
                <a:solidFill>
                  <a:schemeClr val="tx1"/>
                </a:solidFill>
              </a:rPr>
              <a:t> di </a:t>
            </a:r>
            <a:r>
              <a:rPr lang="en-ID" sz="1400" b="1" dirty="0" err="1">
                <a:solidFill>
                  <a:schemeClr val="tx1"/>
                </a:solidFill>
              </a:rPr>
              <a:t>mata</a:t>
            </a:r>
            <a:r>
              <a:rPr lang="en-ID" sz="1400" b="1" dirty="0">
                <a:solidFill>
                  <a:schemeClr val="tx1"/>
                </a:solidFill>
              </a:rPr>
              <a:t>.</a:t>
            </a:r>
            <a:br>
              <a:rPr lang="en-ID" sz="1400" b="1" dirty="0">
                <a:solidFill>
                  <a:schemeClr val="tx1"/>
                </a:solidFill>
              </a:rPr>
            </a:br>
            <a:br>
              <a:rPr lang="en-ID" sz="1400" b="1" dirty="0">
                <a:solidFill>
                  <a:schemeClr val="tx1"/>
                </a:solidFill>
              </a:rPr>
            </a:br>
            <a:r>
              <a:rPr lang="en-ID" sz="1400" b="1" dirty="0">
                <a:solidFill>
                  <a:schemeClr val="tx1"/>
                </a:solidFill>
              </a:rPr>
              <a:t>"Rule of third", </a:t>
            </a:r>
            <a:r>
              <a:rPr lang="en-ID" sz="1400" b="1" dirty="0" err="1">
                <a:solidFill>
                  <a:schemeClr val="tx1"/>
                </a:solidFill>
              </a:rPr>
              <a:t>hanyalah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suatu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panduan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saja</a:t>
            </a:r>
            <a:r>
              <a:rPr lang="en-ID" sz="1400" b="1" dirty="0">
                <a:solidFill>
                  <a:schemeClr val="tx1"/>
                </a:solidFill>
              </a:rPr>
              <a:t>, </a:t>
            </a:r>
            <a:r>
              <a:rPr lang="en-ID" sz="1400" b="1" dirty="0" err="1">
                <a:solidFill>
                  <a:schemeClr val="tx1"/>
                </a:solidFill>
              </a:rPr>
              <a:t>bukan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aturan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baku</a:t>
            </a:r>
            <a:r>
              <a:rPr lang="en-ID" sz="1400" b="1" dirty="0">
                <a:solidFill>
                  <a:schemeClr val="tx1"/>
                </a:solidFill>
              </a:rPr>
              <a:t>. </a:t>
            </a:r>
            <a:r>
              <a:rPr lang="en-ID" sz="1400" b="1" dirty="0" err="1">
                <a:solidFill>
                  <a:schemeClr val="tx1"/>
                </a:solidFill>
              </a:rPr>
              <a:t>Jika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penerapannya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dilakukan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terlalu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dipaksakan</a:t>
            </a:r>
            <a:r>
              <a:rPr lang="en-ID" sz="1400" b="1" dirty="0">
                <a:solidFill>
                  <a:schemeClr val="tx1"/>
                </a:solidFill>
              </a:rPr>
              <a:t> (</a:t>
            </a:r>
            <a:r>
              <a:rPr lang="en-ID" sz="1400" b="1" dirty="0" err="1">
                <a:solidFill>
                  <a:schemeClr val="tx1"/>
                </a:solidFill>
              </a:rPr>
              <a:t>diukur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secara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akurat</a:t>
            </a:r>
            <a:r>
              <a:rPr lang="en-ID" sz="1400" b="1" dirty="0">
                <a:solidFill>
                  <a:schemeClr val="tx1"/>
                </a:solidFill>
              </a:rPr>
              <a:t>), </a:t>
            </a:r>
            <a:r>
              <a:rPr lang="en-ID" sz="1400" b="1" dirty="0" err="1">
                <a:solidFill>
                  <a:schemeClr val="tx1"/>
                </a:solidFill>
              </a:rPr>
              <a:t>maka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ia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akan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membatasi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kreatifitas</a:t>
            </a:r>
            <a:r>
              <a:rPr lang="en-ID" sz="1400" b="1" dirty="0">
                <a:solidFill>
                  <a:schemeClr val="tx1"/>
                </a:solidFill>
              </a:rPr>
              <a:t>. Karena </a:t>
            </a:r>
            <a:r>
              <a:rPr lang="en-ID" sz="1400" b="1" dirty="0" err="1">
                <a:solidFill>
                  <a:schemeClr val="tx1"/>
                </a:solidFill>
              </a:rPr>
              <a:t>masalah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komposisi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adalah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masalah</a:t>
            </a:r>
            <a:r>
              <a:rPr lang="en-ID" sz="1400" b="1" dirty="0">
                <a:solidFill>
                  <a:schemeClr val="tx1"/>
                </a:solidFill>
              </a:rPr>
              <a:t> rasa, </a:t>
            </a:r>
            <a:r>
              <a:rPr lang="en-ID" sz="1400" b="1" dirty="0" err="1">
                <a:solidFill>
                  <a:schemeClr val="tx1"/>
                </a:solidFill>
              </a:rPr>
              <a:t>sehingga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tidak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ada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aturan</a:t>
            </a:r>
            <a:r>
              <a:rPr lang="en-ID" sz="1400" b="1" dirty="0">
                <a:solidFill>
                  <a:schemeClr val="tx1"/>
                </a:solidFill>
              </a:rPr>
              <a:t> yang </a:t>
            </a:r>
            <a:r>
              <a:rPr lang="en-ID" sz="1400" b="1" dirty="0" err="1">
                <a:solidFill>
                  <a:schemeClr val="tx1"/>
                </a:solidFill>
              </a:rPr>
              <a:t>boleh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membatasinya</a:t>
            </a:r>
            <a:endParaRPr lang="en-ID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4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ED7A6-0CC7-4003-96CD-42736D72C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33" y="263882"/>
            <a:ext cx="3685943" cy="2492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90A248-8E6E-4DA1-9F79-9795FDAE9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882"/>
            <a:ext cx="4798808" cy="3190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A8DF1-6A3A-48A7-BFF5-0378A0473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97" y="2895600"/>
            <a:ext cx="5513275" cy="3543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B8250-E900-4FE6-96F2-571AF3359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90200"/>
            <a:ext cx="5408612" cy="301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0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Jenis-jenis</a:t>
            </a:r>
            <a:r>
              <a:rPr lang="en-ID" dirty="0"/>
              <a:t> angle</a:t>
            </a:r>
          </a:p>
        </p:txBody>
      </p:sp>
    </p:spTree>
    <p:extLst>
      <p:ext uri="{BB962C8B-B14F-4D97-AF65-F5344CB8AC3E}">
        <p14:creationId xmlns:p14="http://schemas.microsoft.com/office/powerpoint/2010/main" val="400746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0C292-F9E6-4A81-941A-059E7BE35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FF0DA-09E5-4CFD-9818-7F6E0962D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21" y="0"/>
            <a:ext cx="7776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6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64</TotalTime>
  <Words>191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Franklin Gothic Book</vt:lpstr>
      <vt:lpstr>Wingdings 3</vt:lpstr>
      <vt:lpstr>Crop</vt:lpstr>
      <vt:lpstr>Ion</vt:lpstr>
      <vt:lpstr>Wisp</vt:lpstr>
      <vt:lpstr>DasaR-Dasar videografi dan  Teknik  wawancara</vt:lpstr>
      <vt:lpstr>Jenis-jenis shot</vt:lpstr>
      <vt:lpstr>PowerPoint Presentation</vt:lpstr>
      <vt:lpstr>PowerPoint Presentation</vt:lpstr>
      <vt:lpstr>Komposisi</vt:lpstr>
      <vt:lpstr>PowerPoint Presentation</vt:lpstr>
      <vt:lpstr>PowerPoint Presentation</vt:lpstr>
      <vt:lpstr>Jenis-jenis angle</vt:lpstr>
      <vt:lpstr>PowerPoint Presentation</vt:lpstr>
      <vt:lpstr>PowerPoint Presentation</vt:lpstr>
      <vt:lpstr>Garis imajiner</vt:lpstr>
      <vt:lpstr>PowerPoint Presentation</vt:lpstr>
      <vt:lpstr>PowerPoint Presentation</vt:lpstr>
      <vt:lpstr>Teknik wawancara</vt:lpstr>
      <vt:lpstr>PowerPoint Presentation</vt:lpstr>
      <vt:lpstr>Matur nuwun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DasaR-Dasar videografi dan Teknik wawancara</dc:title>
  <dc:creator>hp</dc:creator>
  <cp:lastModifiedBy>hp</cp:lastModifiedBy>
  <cp:revision>8</cp:revision>
  <dcterms:created xsi:type="dcterms:W3CDTF">2018-09-26T02:02:30Z</dcterms:created>
  <dcterms:modified xsi:type="dcterms:W3CDTF">2018-09-26T03:07:29Z</dcterms:modified>
</cp:coreProperties>
</file>