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handoutMasterIdLst>
    <p:handoutMasterId r:id="rId13"/>
  </p:handoutMasterIdLst>
  <p:sldIdLst>
    <p:sldId id="294" r:id="rId2"/>
    <p:sldId id="299" r:id="rId3"/>
    <p:sldId id="297" r:id="rId4"/>
    <p:sldId id="300" r:id="rId5"/>
    <p:sldId id="303" r:id="rId6"/>
    <p:sldId id="307" r:id="rId7"/>
    <p:sldId id="306" r:id="rId8"/>
    <p:sldId id="309" r:id="rId9"/>
    <p:sldId id="272" r:id="rId10"/>
    <p:sldId id="276" r:id="rId11"/>
    <p:sldId id="291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mtClean="0"/>
              <a:t>Kontributor</a:t>
            </a:r>
            <a:r>
              <a:rPr lang="en-US" baseline="0" smtClean="0"/>
              <a:t> Berita</a:t>
            </a:r>
            <a:endParaRPr lang="en-US"/>
          </a:p>
        </c:rich>
      </c:tx>
      <c:layout>
        <c:manualLayout>
          <c:xMode val="edge"/>
          <c:yMode val="edge"/>
          <c:x val="5.4419640048093362E-4"/>
          <c:y val="4.482152562591319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Kontribusi</c:v>
                </c:pt>
              </c:strCache>
            </c:strRef>
          </c:tx>
          <c:dPt>
            <c:idx val="2"/>
            <c:bubble3D val="0"/>
            <c:explosion val="11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Dit. PI</c:v>
                </c:pt>
                <c:pt idx="1">
                  <c:v>Dit. ED</c:v>
                </c:pt>
                <c:pt idx="2">
                  <c:v>Setditjen</c:v>
                </c:pt>
                <c:pt idx="3">
                  <c:v>Dit. PAI</c:v>
                </c:pt>
                <c:pt idx="4">
                  <c:v>Dit. LAIP</c:v>
                </c:pt>
                <c:pt idx="5">
                  <c:v>Dit. TKAI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35</c:v>
                </c:pt>
                <c:pt idx="1">
                  <c:v>15</c:v>
                </c:pt>
                <c:pt idx="2">
                  <c:v>141</c:v>
                </c:pt>
                <c:pt idx="3">
                  <c:v>10</c:v>
                </c:pt>
                <c:pt idx="4">
                  <c:v>24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7562557076849034"/>
          <c:y val="0.79345452791522264"/>
          <c:w val="0.71354224239528041"/>
          <c:h val="0.18413470927182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DBC4C-4BBD-4728-8C11-D424B1A5A659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D6D4C-864A-4C97-964E-9B3C6D9D8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4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96DD2A7-8AB8-4B00-98DA-17A3ED609494}" type="datetimeFigureOut">
              <a:rPr lang="id-ID" smtClean="0"/>
              <a:t>30/07/2019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A7-8AB8-4B00-98DA-17A3ED609494}" type="datetimeFigureOut">
              <a:rPr lang="id-ID" smtClean="0"/>
              <a:t>30/07/2019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96DD2A7-8AB8-4B00-98DA-17A3ED609494}" type="datetimeFigureOut">
              <a:rPr lang="id-ID" smtClean="0"/>
              <a:t>30/07/2019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A7-8AB8-4B00-98DA-17A3ED609494}" type="datetimeFigureOut">
              <a:rPr lang="id-ID" smtClean="0"/>
              <a:t>30/07/2019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A7-8AB8-4B00-98DA-17A3ED609494}" type="datetimeFigureOut">
              <a:rPr lang="id-ID" smtClean="0"/>
              <a:t>30/07/2019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96DD2A7-8AB8-4B00-98DA-17A3ED609494}" type="datetimeFigureOut">
              <a:rPr lang="id-ID" smtClean="0"/>
              <a:t>30/07/2019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96DD2A7-8AB8-4B00-98DA-17A3ED609494}" type="datetimeFigureOut">
              <a:rPr lang="id-ID" smtClean="0"/>
              <a:t>30/07/2019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A7-8AB8-4B00-98DA-17A3ED609494}" type="datetimeFigureOut">
              <a:rPr lang="id-ID" smtClean="0"/>
              <a:t>30/07/2019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A7-8AB8-4B00-98DA-17A3ED609494}" type="datetimeFigureOut">
              <a:rPr lang="id-ID" smtClean="0"/>
              <a:t>30/07/2019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D2A7-8AB8-4B00-98DA-17A3ED609494}" type="datetimeFigureOut">
              <a:rPr lang="id-ID" smtClean="0"/>
              <a:t>30/07/2019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96DD2A7-8AB8-4B00-98DA-17A3ED609494}" type="datetimeFigureOut">
              <a:rPr lang="id-ID" smtClean="0"/>
              <a:t>30/07/2019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96DD2A7-8AB8-4B00-98DA-17A3ED609494}" type="datetimeFigureOut">
              <a:rPr lang="id-ID" smtClean="0"/>
              <a:t>30/07/2019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9B3DB3-BC9B-423F-A06D-479BFC6E86E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tika.kominfo.go.i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4005064"/>
            <a:ext cx="7125072" cy="1574304"/>
          </a:xfrm>
        </p:spPr>
        <p:txBody>
          <a:bodyPr>
            <a:normAutofit/>
          </a:bodyPr>
          <a:lstStyle/>
          <a:p>
            <a:r>
              <a:rPr lang="en-US" dirty="0" err="1"/>
              <a:t>BIMTEK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WEBSITE </a:t>
            </a:r>
            <a:r>
              <a:rPr lang="en-US" dirty="0" err="1"/>
              <a:t>Ditjen</a:t>
            </a:r>
            <a:r>
              <a:rPr lang="en-US" dirty="0"/>
              <a:t> </a:t>
            </a:r>
            <a:r>
              <a:rPr lang="en-US" dirty="0" err="1"/>
              <a:t>APTIKA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Aviary </a:t>
            </a:r>
            <a:r>
              <a:rPr lang="en-US" sz="1800" dirty="0" err="1"/>
              <a:t>Bintaro</a:t>
            </a:r>
            <a:r>
              <a:rPr lang="en-US" sz="1800" dirty="0"/>
              <a:t>, 30 </a:t>
            </a:r>
            <a:r>
              <a:rPr lang="en-US" sz="1800" dirty="0" err="1"/>
              <a:t>Juli</a:t>
            </a:r>
            <a:r>
              <a:rPr lang="en-US" sz="1800" dirty="0"/>
              <a:t> 2019</a:t>
            </a:r>
            <a:endParaRPr lang="id-ID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348880"/>
            <a:ext cx="7626163" cy="75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5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Prinsip</a:t>
            </a:r>
            <a:r>
              <a:rPr lang="en-US"/>
              <a:t> </a:t>
            </a:r>
            <a:r>
              <a:rPr lang="en-US" err="1"/>
              <a:t>Penulisan</a:t>
            </a:r>
            <a:r>
              <a:rPr lang="en-US"/>
              <a:t> </a:t>
            </a:r>
            <a:r>
              <a:rPr lang="en-US" err="1"/>
              <a:t>Berita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96855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 err="1"/>
              <a:t>hardnews</a:t>
            </a:r>
            <a:r>
              <a:rPr lang="en-US" dirty="0"/>
              <a:t> (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Kompas.com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To the point,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, </a:t>
            </a:r>
            <a:r>
              <a:rPr lang="en-US" dirty="0" err="1"/>
              <a:t>5w</a:t>
            </a:r>
            <a:r>
              <a:rPr lang="en-US" dirty="0"/>
              <a:t> + </a:t>
            </a:r>
            <a:r>
              <a:rPr lang="en-US" dirty="0" err="1"/>
              <a:t>1h</a:t>
            </a:r>
            <a:r>
              <a:rPr lang="en-US" dirty="0"/>
              <a:t>, </a:t>
            </a:r>
            <a:r>
              <a:rPr lang="en-US" dirty="0" err="1"/>
              <a:t>piramida</a:t>
            </a:r>
            <a:r>
              <a:rPr lang="en-US" dirty="0"/>
              <a:t> </a:t>
            </a:r>
            <a:r>
              <a:rPr lang="en-US" dirty="0" err="1"/>
              <a:t>terbalik</a:t>
            </a:r>
            <a:endParaRPr lang="en-US" dirty="0"/>
          </a:p>
          <a:p>
            <a:pPr lvl="1"/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1-3 </a:t>
            </a:r>
            <a:r>
              <a:rPr lang="en-US" dirty="0" err="1"/>
              <a:t>kalimat</a:t>
            </a:r>
            <a:r>
              <a:rPr lang="en-US" dirty="0"/>
              <a:t> (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publik</a:t>
            </a:r>
            <a:endParaRPr lang="en-US" dirty="0"/>
          </a:p>
          <a:p>
            <a:pPr lvl="1"/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/ </a:t>
            </a:r>
            <a:r>
              <a:rPr lang="en-US" dirty="0" err="1"/>
              <a:t>lapgas</a:t>
            </a:r>
            <a:r>
              <a:rPr lang="en-US" dirty="0"/>
              <a:t> / </a:t>
            </a:r>
            <a:r>
              <a:rPr lang="en-US" dirty="0" err="1"/>
              <a:t>administratif</a:t>
            </a:r>
            <a:endParaRPr lang="en-US" dirty="0"/>
          </a:p>
          <a:p>
            <a:pPr lvl="1"/>
            <a:r>
              <a:rPr lang="en-ID" dirty="0" err="1"/>
              <a:t>Mengangkat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sisi</a:t>
            </a:r>
            <a:r>
              <a:rPr lang="en-ID" dirty="0"/>
              <a:t> (</a:t>
            </a:r>
            <a:r>
              <a:rPr lang="en-ID" i="1" dirty="0"/>
              <a:t>angle</a:t>
            </a:r>
            <a:r>
              <a:rPr lang="en-ID" dirty="0"/>
              <a:t>)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lengkap</a:t>
            </a:r>
            <a:endParaRPr lang="en-US" dirty="0"/>
          </a:p>
          <a:p>
            <a:r>
              <a:rPr lang="en-US" dirty="0" err="1"/>
              <a:t>Hirarki</a:t>
            </a:r>
            <a:r>
              <a:rPr lang="en-US" dirty="0"/>
              <a:t> </a:t>
            </a:r>
            <a:r>
              <a:rPr lang="en-US" dirty="0" err="1"/>
              <a:t>pemberitaan</a:t>
            </a:r>
            <a:r>
              <a:rPr lang="en-US" dirty="0"/>
              <a:t> web </a:t>
            </a:r>
            <a:r>
              <a:rPr lang="en-US" dirty="0" err="1"/>
              <a:t>Aptika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Dihadiri</a:t>
            </a:r>
            <a:r>
              <a:rPr lang="en-US" dirty="0"/>
              <a:t> oleh </a:t>
            </a:r>
            <a:r>
              <a:rPr lang="en-US" dirty="0" err="1"/>
              <a:t>Dirjen</a:t>
            </a:r>
            <a:r>
              <a:rPr lang="en-US" dirty="0"/>
              <a:t>, </a:t>
            </a:r>
            <a:r>
              <a:rPr lang="en-US" dirty="0" err="1"/>
              <a:t>Sesditjen</a:t>
            </a:r>
            <a:r>
              <a:rPr lang="en-US" dirty="0"/>
              <a:t>, </a:t>
            </a:r>
            <a:r>
              <a:rPr lang="en-US" dirty="0" err="1"/>
              <a:t>Direktur</a:t>
            </a:r>
            <a:r>
              <a:rPr lang="en-US" dirty="0"/>
              <a:t>, </a:t>
            </a:r>
            <a:r>
              <a:rPr lang="en-US" dirty="0" err="1"/>
              <a:t>dst</a:t>
            </a:r>
            <a:endParaRPr lang="en-US" dirty="0"/>
          </a:p>
          <a:p>
            <a:pPr lvl="1"/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oleh </a:t>
            </a:r>
            <a:r>
              <a:rPr lang="en-US" dirty="0" err="1"/>
              <a:t>pelaksana</a:t>
            </a:r>
            <a:r>
              <a:rPr lang="en-US" dirty="0"/>
              <a:t> / </a:t>
            </a:r>
            <a:r>
              <a:rPr lang="en-US" dirty="0" err="1"/>
              <a:t>satker</a:t>
            </a:r>
            <a:r>
              <a:rPr lang="en-US" dirty="0"/>
              <a:t> (1 </a:t>
            </a:r>
            <a:r>
              <a:rPr lang="en-US" dirty="0" err="1"/>
              <a:t>hari</a:t>
            </a:r>
            <a:r>
              <a:rPr lang="en-US" dirty="0"/>
              <a:t>)</a:t>
            </a:r>
          </a:p>
          <a:p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Toleransi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2 </a:t>
            </a:r>
            <a:r>
              <a:rPr lang="en-US" dirty="0" err="1"/>
              <a:t>hari</a:t>
            </a:r>
            <a:r>
              <a:rPr lang="en-US" dirty="0"/>
              <a:t> (</a:t>
            </a:r>
            <a:r>
              <a:rPr lang="en-US" dirty="0" err="1"/>
              <a:t>H+2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dikutip</a:t>
            </a:r>
            <a:r>
              <a:rPr lang="en-US" dirty="0"/>
              <a:t> oleh website </a:t>
            </a:r>
            <a:r>
              <a:rPr lang="en-US" dirty="0" err="1"/>
              <a:t>Kominfo</a:t>
            </a:r>
            <a:r>
              <a:rPr lang="en-US" dirty="0"/>
              <a:t> (</a:t>
            </a:r>
            <a:r>
              <a:rPr lang="en-US" dirty="0" err="1"/>
              <a:t>sehari</a:t>
            </a:r>
            <a:r>
              <a:rPr lang="en-US" dirty="0"/>
              <a:t> 3 kali: </a:t>
            </a:r>
            <a:r>
              <a:rPr lang="en-US" dirty="0" err="1"/>
              <a:t>pagi</a:t>
            </a:r>
            <a:r>
              <a:rPr lang="en-US" dirty="0"/>
              <a:t>, </a:t>
            </a:r>
            <a:r>
              <a:rPr lang="en-US" dirty="0" err="1"/>
              <a:t>siang</a:t>
            </a:r>
            <a:r>
              <a:rPr lang="en-US" dirty="0"/>
              <a:t>, sore)</a:t>
            </a:r>
          </a:p>
          <a:p>
            <a:r>
              <a:rPr lang="en-US" dirty="0" err="1"/>
              <a:t>Sertakan</a:t>
            </a:r>
            <a:r>
              <a:rPr lang="en-US" dirty="0"/>
              <a:t> </a:t>
            </a:r>
            <a:r>
              <a:rPr lang="en-US" dirty="0" err="1"/>
              <a:t>foto-foto</a:t>
            </a:r>
            <a:r>
              <a:rPr lang="en-US" dirty="0"/>
              <a:t> dan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program / </a:t>
            </a:r>
            <a:r>
              <a:rPr lang="en-US" dirty="0" err="1"/>
              <a:t>kegiatan</a:t>
            </a:r>
            <a:r>
              <a:rPr lang="en-US" dirty="0"/>
              <a:t> /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  <a:p>
            <a:pPr lvl="1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Google (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)</a:t>
            </a:r>
          </a:p>
          <a:p>
            <a:r>
              <a:rPr lang="en-US" dirty="0"/>
              <a:t>Target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dirujuk</a:t>
            </a:r>
            <a:r>
              <a:rPr lang="en-US" dirty="0"/>
              <a:t> / </a:t>
            </a:r>
            <a:r>
              <a:rPr lang="en-US" dirty="0" err="1"/>
              <a:t>disebarluaskan</a:t>
            </a:r>
            <a:r>
              <a:rPr lang="en-US" dirty="0"/>
              <a:t> oleh media mainstream.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7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Catatan Penulisan Berita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Judul</a:t>
            </a:r>
            <a:r>
              <a:rPr lang="en-US" dirty="0"/>
              <a:t> + </a:t>
            </a:r>
            <a:r>
              <a:rPr lang="en-US" dirty="0" err="1"/>
              <a:t>paragraf</a:t>
            </a:r>
            <a:r>
              <a:rPr lang="en-US" dirty="0"/>
              <a:t> 1</a:t>
            </a:r>
          </a:p>
          <a:p>
            <a:pPr lvl="1"/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 1</a:t>
            </a:r>
          </a:p>
          <a:p>
            <a:pPr lvl="1"/>
            <a:r>
              <a:rPr lang="en-US" dirty="0"/>
              <a:t>Par 1, </a:t>
            </a:r>
            <a:r>
              <a:rPr lang="en-US" dirty="0" err="1"/>
              <a:t>Kalimat</a:t>
            </a:r>
            <a:r>
              <a:rPr lang="en-US" dirty="0"/>
              <a:t> 1: </a:t>
            </a:r>
            <a:r>
              <a:rPr lang="en-US" dirty="0" err="1"/>
              <a:t>Ringkasan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(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klise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belakangan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 1, </a:t>
            </a:r>
            <a:r>
              <a:rPr lang="en-US" dirty="0" err="1"/>
              <a:t>Kalimat</a:t>
            </a:r>
            <a:r>
              <a:rPr lang="en-US" dirty="0"/>
              <a:t> 2: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paragraf</a:t>
            </a:r>
            <a:r>
              <a:rPr lang="en-US" dirty="0"/>
              <a:t> 2.</a:t>
            </a:r>
          </a:p>
          <a:p>
            <a:r>
              <a:rPr lang="en-US" dirty="0" err="1"/>
              <a:t>Paragraf</a:t>
            </a:r>
            <a:r>
              <a:rPr lang="en-US" dirty="0"/>
              <a:t> 2 </a:t>
            </a:r>
            <a:r>
              <a:rPr lang="en-US" dirty="0" err="1"/>
              <a:t>adalah</a:t>
            </a:r>
            <a:r>
              <a:rPr lang="en-US" dirty="0"/>
              <a:t> inti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Triple-w (who where when), paling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kutipan</a:t>
            </a:r>
            <a:endParaRPr lang="en-US" dirty="0"/>
          </a:p>
          <a:p>
            <a:pPr lvl="1"/>
            <a:r>
              <a:rPr lang="en-US" dirty="0" err="1"/>
              <a:t>Pendalaman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Par 3, 4, 5, </a:t>
            </a:r>
            <a:r>
              <a:rPr lang="en-US" dirty="0" err="1"/>
              <a:t>dst</a:t>
            </a:r>
            <a:r>
              <a:rPr lang="en-US" dirty="0"/>
              <a:t> (how, why, </a:t>
            </a:r>
            <a:r>
              <a:rPr lang="en-US" dirty="0" err="1"/>
              <a:t>tambahan</a:t>
            </a:r>
            <a:r>
              <a:rPr lang="en-US" dirty="0"/>
              <a:t>)</a:t>
            </a:r>
          </a:p>
          <a:p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ucapan</a:t>
            </a:r>
            <a:r>
              <a:rPr lang="en-US" dirty="0"/>
              <a:t> orang per orang</a:t>
            </a:r>
          </a:p>
          <a:p>
            <a:pPr lvl="1"/>
            <a:r>
              <a:rPr lang="en-US" dirty="0" err="1"/>
              <a:t>Upayakan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bahasan</a:t>
            </a:r>
            <a:endParaRPr lang="en-US" dirty="0"/>
          </a:p>
          <a:p>
            <a:pPr lvl="1"/>
            <a:r>
              <a:rPr lang="en-US" dirty="0"/>
              <a:t>Alur </a:t>
            </a:r>
            <a:r>
              <a:rPr lang="en-US" dirty="0" err="1"/>
              <a:t>mengalir</a:t>
            </a:r>
            <a:r>
              <a:rPr lang="en-US" dirty="0"/>
              <a:t>, mis: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kata X, ... </a:t>
            </a:r>
            <a:r>
              <a:rPr lang="en-US" dirty="0" err="1"/>
              <a:t>lanjut</a:t>
            </a:r>
            <a:r>
              <a:rPr lang="en-US" dirty="0"/>
              <a:t> Y, ... </a:t>
            </a:r>
            <a:r>
              <a:rPr lang="en-US" dirty="0" err="1"/>
              <a:t>demikian</a:t>
            </a:r>
            <a:r>
              <a:rPr lang="en-US" dirty="0"/>
              <a:t> Z</a:t>
            </a:r>
          </a:p>
          <a:p>
            <a:pPr lvl="1"/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berurutan</a:t>
            </a:r>
            <a:endParaRPr lang="en-US" dirty="0"/>
          </a:p>
          <a:p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bertele</a:t>
            </a:r>
            <a:r>
              <a:rPr lang="en-US" dirty="0"/>
              <a:t>-tele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en-US" dirty="0"/>
          </a:p>
          <a:p>
            <a:pPr lvl="1"/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‘yang’, kata </a:t>
            </a:r>
            <a:r>
              <a:rPr lang="en-US" dirty="0" err="1"/>
              <a:t>sambung</a:t>
            </a:r>
            <a:r>
              <a:rPr lang="en-US" dirty="0"/>
              <a:t>, ‘</a:t>
            </a:r>
            <a:r>
              <a:rPr lang="en-US" dirty="0" err="1"/>
              <a:t>koma</a:t>
            </a:r>
            <a:r>
              <a:rPr lang="en-US" dirty="0"/>
              <a:t>’,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berulang</a:t>
            </a:r>
            <a:endParaRPr lang="en-US" dirty="0"/>
          </a:p>
          <a:p>
            <a:pPr lvl="1"/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paling </a:t>
            </a:r>
            <a:r>
              <a:rPr lang="en-US" dirty="0" err="1"/>
              <a:t>penting</a:t>
            </a:r>
            <a:r>
              <a:rPr lang="en-US" dirty="0"/>
              <a:t> / </a:t>
            </a:r>
            <a:r>
              <a:rPr lang="en-US" dirty="0" err="1"/>
              <a:t>relevan</a:t>
            </a:r>
            <a:r>
              <a:rPr lang="en-US" dirty="0"/>
              <a:t> dan </a:t>
            </a:r>
            <a:r>
              <a:rPr lang="en-US" dirty="0" err="1"/>
              <a:t>diringkas</a:t>
            </a:r>
            <a:endParaRPr lang="en-US" dirty="0"/>
          </a:p>
          <a:p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pembeda</a:t>
            </a:r>
            <a:endParaRPr lang="en-US" dirty="0"/>
          </a:p>
          <a:p>
            <a:pPr lvl="1"/>
            <a:r>
              <a:rPr lang="en-US" dirty="0" err="1"/>
              <a:t>Lokasi</a:t>
            </a:r>
            <a:r>
              <a:rPr lang="en-US" dirty="0"/>
              <a:t>, </a:t>
            </a:r>
            <a:r>
              <a:rPr lang="en-US" dirty="0" err="1"/>
              <a:t>pembicara</a:t>
            </a:r>
            <a:r>
              <a:rPr lang="en-US" dirty="0"/>
              <a:t>, </a:t>
            </a:r>
            <a:r>
              <a:rPr lang="en-US" dirty="0" err="1"/>
              <a:t>diskusi</a:t>
            </a:r>
            <a:r>
              <a:rPr lang="en-US" dirty="0"/>
              <a:t>, </a:t>
            </a:r>
            <a:r>
              <a:rPr lang="en-US" dirty="0" err="1"/>
              <a:t>relevansi</a:t>
            </a:r>
            <a:r>
              <a:rPr lang="en-US" dirty="0"/>
              <a:t> </a:t>
            </a:r>
            <a:r>
              <a:rPr lang="en-US" dirty="0" err="1"/>
              <a:t>kekinian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97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A7062F-F127-4CF9-A8CD-3299003D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</a:t>
            </a:r>
            <a:r>
              <a:rPr lang="en-US" dirty="0" err="1"/>
              <a:t>Ditjen</a:t>
            </a:r>
            <a:r>
              <a:rPr lang="en-US" dirty="0"/>
              <a:t> </a:t>
            </a:r>
            <a:r>
              <a:rPr lang="en-US" dirty="0" err="1"/>
              <a:t>Aptika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D865F5-B16F-40EF-927A-DA15C7484A9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Website </a:t>
            </a:r>
            <a:r>
              <a:rPr lang="en-US" dirty="0" err="1"/>
              <a:t>Aptika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publikasi</a:t>
            </a:r>
            <a:r>
              <a:rPr lang="en-US" dirty="0"/>
              <a:t>:</a:t>
            </a:r>
          </a:p>
          <a:p>
            <a:pPr lvl="1"/>
            <a:r>
              <a:rPr lang="en-US"/>
              <a:t>Program-program </a:t>
            </a:r>
            <a:r>
              <a:rPr lang="en-US" smtClean="0"/>
              <a:t>dan kegiatan di </a:t>
            </a:r>
            <a:r>
              <a:rPr lang="en-US" dirty="0" err="1"/>
              <a:t>Ditjen</a:t>
            </a:r>
            <a:r>
              <a:rPr lang="en-US" dirty="0"/>
              <a:t> </a:t>
            </a:r>
            <a:r>
              <a:rPr lang="en-US" dirty="0" err="1"/>
              <a:t>Aptika</a:t>
            </a:r>
            <a:endParaRPr lang="en-US" dirty="0"/>
          </a:p>
          <a:p>
            <a:pPr lvl="1"/>
            <a:r>
              <a:rPr lang="en-US" dirty="0"/>
              <a:t>Data-data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err="1"/>
              <a:t>aplikasi</a:t>
            </a:r>
            <a:r>
              <a:rPr lang="en-US"/>
              <a:t> </a:t>
            </a:r>
            <a:r>
              <a:rPr lang="en-US" smtClean="0"/>
              <a:t>informatika (bahan buku Dinamika Data)</a:t>
            </a:r>
          </a:p>
          <a:p>
            <a:pPr lvl="1"/>
            <a:r>
              <a:rPr lang="en-US"/>
              <a:t>Alamat: </a:t>
            </a:r>
            <a:r>
              <a:rPr lang="en-US">
                <a:hlinkClick r:id="rId2"/>
              </a:rPr>
              <a:t>https://aptika.kominfo.go.id</a:t>
            </a:r>
            <a:r>
              <a:rPr lang="en-US" smtClean="0">
                <a:hlinkClick r:id="rId2"/>
              </a:rPr>
              <a:t>/</a:t>
            </a:r>
            <a:r>
              <a:rPr lang="en-US" smtClean="0"/>
              <a:t>, Wordpress untuk kolaborasi</a:t>
            </a:r>
            <a:endParaRPr lang="en-US"/>
          </a:p>
          <a:p>
            <a:r>
              <a:rPr lang="en-US" smtClean="0"/>
              <a:t>Rangkaian </a:t>
            </a:r>
            <a:r>
              <a:rPr lang="en-US" dirty="0" err="1"/>
              <a:t>Bimtek</a:t>
            </a:r>
            <a:r>
              <a:rPr lang="en-US" dirty="0"/>
              <a:t> Website </a:t>
            </a:r>
            <a:r>
              <a:rPr lang="en-US" dirty="0" err="1"/>
              <a:t>Aptika</a:t>
            </a:r>
            <a:endParaRPr lang="en-US" dirty="0"/>
          </a:p>
          <a:p>
            <a:pPr lvl="1"/>
            <a:r>
              <a:rPr lang="en-ID" dirty="0" err="1"/>
              <a:t>Pustiknas</a:t>
            </a:r>
            <a:r>
              <a:rPr lang="en-ID" dirty="0"/>
              <a:t> </a:t>
            </a:r>
            <a:r>
              <a:rPr lang="en-ID" dirty="0" err="1"/>
              <a:t>Ciputat</a:t>
            </a:r>
            <a:r>
              <a:rPr lang="en-ID" dirty="0"/>
              <a:t>, 13 Des 2018</a:t>
            </a:r>
          </a:p>
          <a:p>
            <a:pPr lvl="2"/>
            <a:r>
              <a:rPr lang="en-ID" dirty="0" err="1"/>
              <a:t>Penulisan</a:t>
            </a:r>
            <a:r>
              <a:rPr lang="en-ID" dirty="0"/>
              <a:t> '</a:t>
            </a:r>
            <a:r>
              <a:rPr lang="en-ID" dirty="0" err="1"/>
              <a:t>hardnews</a:t>
            </a:r>
            <a:r>
              <a:rPr lang="en-ID" dirty="0"/>
              <a:t>' (</a:t>
            </a:r>
            <a:r>
              <a:rPr lang="en-ID" dirty="0" err="1"/>
              <a:t>Heru</a:t>
            </a:r>
            <a:r>
              <a:rPr lang="en-ID" dirty="0"/>
              <a:t> </a:t>
            </a:r>
            <a:r>
              <a:rPr lang="en-ID" dirty="0" err="1"/>
              <a:t>Margianto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Kompas.com</a:t>
            </a:r>
            <a:r>
              <a:rPr lang="en-ID" dirty="0"/>
              <a:t>) </a:t>
            </a:r>
          </a:p>
          <a:p>
            <a:pPr lvl="2"/>
            <a:r>
              <a:rPr lang="en-ID" dirty="0"/>
              <a:t>Tata </a:t>
            </a:r>
            <a:r>
              <a:rPr lang="en-ID" dirty="0" err="1"/>
              <a:t>kelola</a:t>
            </a:r>
            <a:r>
              <a:rPr lang="en-ID" dirty="0"/>
              <a:t> media </a:t>
            </a:r>
            <a:r>
              <a:rPr lang="en-ID" dirty="0" err="1"/>
              <a:t>teknologi</a:t>
            </a:r>
            <a:r>
              <a:rPr lang="en-ID" dirty="0"/>
              <a:t> (Anton </a:t>
            </a:r>
            <a:r>
              <a:rPr lang="en-ID" dirty="0" err="1"/>
              <a:t>Pardede</a:t>
            </a:r>
            <a:r>
              <a:rPr lang="en-ID" dirty="0"/>
              <a:t> ex PC Media)</a:t>
            </a:r>
          </a:p>
          <a:p>
            <a:pPr lvl="1"/>
            <a:r>
              <a:rPr lang="en-ID" dirty="0" err="1"/>
              <a:t>Pustiknas</a:t>
            </a:r>
            <a:r>
              <a:rPr lang="en-ID" dirty="0"/>
              <a:t> </a:t>
            </a:r>
            <a:r>
              <a:rPr lang="en-ID" dirty="0" err="1"/>
              <a:t>Ciputat</a:t>
            </a:r>
            <a:r>
              <a:rPr lang="en-ID" dirty="0"/>
              <a:t>, 15 Feb 2019</a:t>
            </a:r>
          </a:p>
          <a:p>
            <a:pPr lvl="2"/>
            <a:r>
              <a:rPr lang="en-ID" dirty="0" err="1"/>
              <a:t>Fotografi</a:t>
            </a:r>
            <a:r>
              <a:rPr lang="en-ID" dirty="0"/>
              <a:t> </a:t>
            </a:r>
            <a:r>
              <a:rPr lang="en-ID" dirty="0" err="1"/>
              <a:t>jurnalistik</a:t>
            </a:r>
            <a:r>
              <a:rPr lang="en-ID" dirty="0"/>
              <a:t> (</a:t>
            </a:r>
            <a:r>
              <a:rPr lang="en-ID" dirty="0" err="1"/>
              <a:t>Hariyanto</a:t>
            </a:r>
            <a:r>
              <a:rPr lang="en-ID" dirty="0"/>
              <a:t> </a:t>
            </a:r>
            <a:r>
              <a:rPr lang="en-ID" dirty="0" err="1"/>
              <a:t>Boejl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Media Indonesia)</a:t>
            </a:r>
          </a:p>
          <a:p>
            <a:pPr lvl="2"/>
            <a:r>
              <a:rPr lang="en-ID" dirty="0" err="1"/>
              <a:t>Pengelolaan</a:t>
            </a:r>
            <a:r>
              <a:rPr lang="en-ID" dirty="0"/>
              <a:t> Website </a:t>
            </a:r>
            <a:r>
              <a:rPr lang="en-ID" dirty="0" err="1"/>
              <a:t>Kominfo</a:t>
            </a:r>
            <a:r>
              <a:rPr lang="en-ID" dirty="0"/>
              <a:t> (</a:t>
            </a:r>
            <a:r>
              <a:rPr lang="en-ID" dirty="0" err="1"/>
              <a:t>Taufik</a:t>
            </a:r>
            <a:r>
              <a:rPr lang="en-ID" dirty="0"/>
              <a:t> </a:t>
            </a:r>
            <a:r>
              <a:rPr lang="en-ID" dirty="0" err="1"/>
              <a:t>Hidayat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Biro </a:t>
            </a:r>
            <a:r>
              <a:rPr lang="en-ID" dirty="0" err="1"/>
              <a:t>Humas</a:t>
            </a:r>
            <a:r>
              <a:rPr lang="en-ID" dirty="0"/>
              <a:t>)</a:t>
            </a:r>
          </a:p>
          <a:p>
            <a:pPr lvl="1"/>
            <a:r>
              <a:rPr lang="en-ID" dirty="0" err="1"/>
              <a:t>Pustiknas</a:t>
            </a:r>
            <a:r>
              <a:rPr lang="en-ID" dirty="0"/>
              <a:t> </a:t>
            </a:r>
            <a:r>
              <a:rPr lang="en-ID" dirty="0" err="1"/>
              <a:t>Ciputat</a:t>
            </a:r>
            <a:r>
              <a:rPr lang="en-ID" dirty="0"/>
              <a:t>, 23 Apr 2019</a:t>
            </a:r>
          </a:p>
          <a:p>
            <a:pPr lvl="2"/>
            <a:r>
              <a:rPr lang="en-ID" dirty="0"/>
              <a:t>Portal </a:t>
            </a:r>
            <a:r>
              <a:rPr lang="en-ID" dirty="0" err="1"/>
              <a:t>Berita</a:t>
            </a:r>
            <a:r>
              <a:rPr lang="en-ID" dirty="0"/>
              <a:t> </a:t>
            </a:r>
            <a:r>
              <a:rPr lang="en-ID" dirty="0" err="1"/>
              <a:t>Infopublik.id</a:t>
            </a:r>
            <a:r>
              <a:rPr lang="en-ID" dirty="0"/>
              <a:t> (</a:t>
            </a:r>
            <a:r>
              <a:rPr lang="en-ID" dirty="0" err="1"/>
              <a:t>Taofik</a:t>
            </a:r>
            <a:r>
              <a:rPr lang="en-ID" dirty="0"/>
              <a:t> Rauf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Ditjen</a:t>
            </a:r>
            <a:r>
              <a:rPr lang="en-ID" dirty="0"/>
              <a:t> </a:t>
            </a:r>
            <a:r>
              <a:rPr lang="en-ID" dirty="0" err="1"/>
              <a:t>IKP</a:t>
            </a:r>
            <a:r>
              <a:rPr lang="en-ID" dirty="0"/>
              <a:t>)</a:t>
            </a:r>
          </a:p>
          <a:p>
            <a:pPr lvl="2"/>
            <a:r>
              <a:rPr lang="en-ID" dirty="0" err="1"/>
              <a:t>Sinergi</a:t>
            </a:r>
            <a:r>
              <a:rPr lang="en-ID" dirty="0"/>
              <a:t> Website </a:t>
            </a:r>
            <a:r>
              <a:rPr lang="en-ID" dirty="0" err="1"/>
              <a:t>Kominfo</a:t>
            </a:r>
            <a:r>
              <a:rPr lang="en-ID" dirty="0"/>
              <a:t> (</a:t>
            </a:r>
            <a:r>
              <a:rPr lang="en-ID" dirty="0" err="1"/>
              <a:t>Taufik</a:t>
            </a:r>
            <a:r>
              <a:rPr lang="en-ID" dirty="0"/>
              <a:t> </a:t>
            </a:r>
            <a:r>
              <a:rPr lang="en-ID" dirty="0" err="1"/>
              <a:t>Hidayat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Biro </a:t>
            </a:r>
            <a:r>
              <a:rPr lang="en-ID" dirty="0" err="1"/>
              <a:t>Humas</a:t>
            </a:r>
            <a:r>
              <a:rPr lang="en-ID" dirty="0"/>
              <a:t>)</a:t>
            </a:r>
          </a:p>
          <a:p>
            <a:pPr lvl="1"/>
            <a:r>
              <a:rPr lang="en-ID" dirty="0"/>
              <a:t>Aviary </a:t>
            </a:r>
            <a:r>
              <a:rPr lang="en-ID" dirty="0" err="1"/>
              <a:t>Bintaro</a:t>
            </a:r>
            <a:r>
              <a:rPr lang="en-ID" dirty="0"/>
              <a:t>, 30 </a:t>
            </a:r>
            <a:r>
              <a:rPr lang="en-ID" dirty="0" err="1"/>
              <a:t>Juli</a:t>
            </a:r>
            <a:r>
              <a:rPr lang="en-ID" dirty="0"/>
              <a:t> 2019</a:t>
            </a:r>
          </a:p>
          <a:p>
            <a:pPr lvl="2"/>
            <a:r>
              <a:rPr lang="en-US" dirty="0" err="1"/>
              <a:t>Pendalaman</a:t>
            </a:r>
            <a:r>
              <a:rPr lang="en-US" dirty="0"/>
              <a:t> </a:t>
            </a:r>
            <a:r>
              <a:rPr lang="en-US" err="1"/>
              <a:t>penulisan</a:t>
            </a:r>
            <a:r>
              <a:rPr lang="en-US"/>
              <a:t> </a:t>
            </a:r>
            <a:r>
              <a:rPr lang="en-US" smtClean="0"/>
              <a:t>hardnews (Enggar Harususilo dari Kompas.com)</a:t>
            </a:r>
            <a:endParaRPr lang="en-US" dirty="0"/>
          </a:p>
          <a:p>
            <a:pPr lvl="2"/>
            <a:r>
              <a:rPr lang="en-US" dirty="0" err="1"/>
              <a:t>Pelatihan</a:t>
            </a:r>
            <a:r>
              <a:rPr lang="en-US" dirty="0"/>
              <a:t> tata </a:t>
            </a:r>
            <a:r>
              <a:rPr lang="en-US" err="1"/>
              <a:t>bahasa</a:t>
            </a:r>
            <a:r>
              <a:rPr lang="en-US"/>
              <a:t> </a:t>
            </a:r>
            <a:r>
              <a:rPr lang="en-US" smtClean="0"/>
              <a:t>Indonesia (Anwar Natari dari SatuDunia)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590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25013-99D5-480B-8EF3-86ECA3AF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Ditjen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Informatika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33F74D-7250-487B-AB5B-BEE3676CB98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Unit </a:t>
            </a:r>
            <a:r>
              <a:rPr lang="en-US" dirty="0" err="1"/>
              <a:t>Eselon</a:t>
            </a:r>
            <a:r>
              <a:rPr lang="en-US" dirty="0"/>
              <a:t> 1 di Kementerian </a:t>
            </a:r>
            <a:r>
              <a:rPr lang="en-US" dirty="0" err="1"/>
              <a:t>Kominfo</a:t>
            </a:r>
            <a:r>
              <a:rPr lang="en-US" dirty="0"/>
              <a:t>,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6 </a:t>
            </a:r>
            <a:r>
              <a:rPr lang="en-US" dirty="0" err="1"/>
              <a:t>Satker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Dit</a:t>
            </a:r>
            <a:r>
              <a:rPr lang="en-US" dirty="0"/>
              <a:t>. Tata </a:t>
            </a:r>
            <a:r>
              <a:rPr lang="en-US" dirty="0" err="1"/>
              <a:t>Kelola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 (</a:t>
            </a:r>
            <a:r>
              <a:rPr lang="en-US" dirty="0" err="1"/>
              <a:t>TKAI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Dit</a:t>
            </a:r>
            <a:r>
              <a:rPr lang="en-US" dirty="0"/>
              <a:t>. </a:t>
            </a:r>
            <a:r>
              <a:rPr lang="en-US" dirty="0" err="1"/>
              <a:t>Ekonomi</a:t>
            </a:r>
            <a:r>
              <a:rPr lang="en-US" dirty="0"/>
              <a:t> Digital (ED)</a:t>
            </a:r>
          </a:p>
          <a:p>
            <a:pPr lvl="1"/>
            <a:r>
              <a:rPr lang="en-US" dirty="0" err="1"/>
              <a:t>Dit</a:t>
            </a:r>
            <a:r>
              <a:rPr lang="en-US" dirty="0"/>
              <a:t>.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 (PI)</a:t>
            </a:r>
          </a:p>
          <a:p>
            <a:pPr lvl="1"/>
            <a:r>
              <a:rPr lang="en-US" dirty="0" err="1"/>
              <a:t>Dit</a:t>
            </a:r>
            <a:r>
              <a:rPr lang="en-US" dirty="0"/>
              <a:t>.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(</a:t>
            </a:r>
            <a:r>
              <a:rPr lang="en-US" dirty="0" err="1"/>
              <a:t>LAIP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Dit</a:t>
            </a:r>
            <a:r>
              <a:rPr lang="en-US" dirty="0"/>
              <a:t>.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 (PAI)</a:t>
            </a:r>
          </a:p>
          <a:p>
            <a:pPr lvl="1"/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Direktorat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(</a:t>
            </a:r>
            <a:r>
              <a:rPr lang="en-US" dirty="0" err="1"/>
              <a:t>Setditjen</a:t>
            </a:r>
            <a:r>
              <a:rPr lang="en-US" dirty="0"/>
              <a:t>)</a:t>
            </a:r>
            <a:endParaRPr lang="en-ID" dirty="0"/>
          </a:p>
          <a:p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2 </a:t>
            </a:r>
            <a:r>
              <a:rPr lang="en-US" dirty="0" err="1"/>
              <a:t>memiliki</a:t>
            </a:r>
            <a:r>
              <a:rPr lang="en-US" dirty="0"/>
              <a:t> program-program, </a:t>
            </a:r>
            <a:r>
              <a:rPr lang="en-US" dirty="0" err="1"/>
              <a:t>seperti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Dit</a:t>
            </a:r>
            <a:r>
              <a:rPr lang="en-US" dirty="0"/>
              <a:t>. </a:t>
            </a:r>
            <a:r>
              <a:rPr lang="en-US" dirty="0" err="1"/>
              <a:t>LAIP</a:t>
            </a:r>
            <a:r>
              <a:rPr lang="en-US" dirty="0"/>
              <a:t>: 100 Smart City, </a:t>
            </a:r>
            <a:r>
              <a:rPr lang="en-US" dirty="0" err="1"/>
              <a:t>Layanan</a:t>
            </a:r>
            <a:r>
              <a:rPr lang="en-US" dirty="0"/>
              <a:t> e-Office (</a:t>
            </a:r>
            <a:r>
              <a:rPr lang="en-US" dirty="0" err="1"/>
              <a:t>siMAYA</a:t>
            </a:r>
            <a:r>
              <a:rPr lang="en-US" dirty="0"/>
              <a:t>), Domain </a:t>
            </a:r>
            <a:r>
              <a:rPr lang="en-US" dirty="0" err="1"/>
              <a:t>go.id</a:t>
            </a:r>
            <a:endParaRPr lang="en-US" dirty="0"/>
          </a:p>
          <a:p>
            <a:pPr lvl="1"/>
            <a:r>
              <a:rPr lang="en-US" dirty="0" err="1"/>
              <a:t>Dit</a:t>
            </a:r>
            <a:r>
              <a:rPr lang="en-US" dirty="0"/>
              <a:t>. ED: </a:t>
            </a:r>
            <a:r>
              <a:rPr lang="en-US" dirty="0" err="1"/>
              <a:t>UMKM</a:t>
            </a:r>
            <a:r>
              <a:rPr lang="en-US" dirty="0"/>
              <a:t>/</a:t>
            </a:r>
            <a:r>
              <a:rPr lang="en-US" dirty="0" err="1"/>
              <a:t>Petani</a:t>
            </a:r>
            <a:r>
              <a:rPr lang="en-US" dirty="0"/>
              <a:t>/</a:t>
            </a:r>
            <a:r>
              <a:rPr lang="en-US" dirty="0" err="1"/>
              <a:t>Nelayan</a:t>
            </a:r>
            <a:r>
              <a:rPr lang="en-US" dirty="0"/>
              <a:t> Go Online, Game Rating</a:t>
            </a:r>
          </a:p>
          <a:p>
            <a:pPr lvl="1"/>
            <a:r>
              <a:rPr lang="en-US" dirty="0" err="1"/>
              <a:t>Dit</a:t>
            </a:r>
            <a:r>
              <a:rPr lang="en-US" dirty="0"/>
              <a:t>. PI: 1000 Startup Digital, </a:t>
            </a:r>
            <a:r>
              <a:rPr lang="en-US" dirty="0" err="1"/>
              <a:t>Literasi</a:t>
            </a:r>
            <a:r>
              <a:rPr lang="en-US" dirty="0"/>
              <a:t> Digital, </a:t>
            </a:r>
            <a:r>
              <a:rPr lang="en-US" dirty="0" err="1"/>
              <a:t>Nexticorn</a:t>
            </a:r>
            <a:endParaRPr lang="en-US" dirty="0"/>
          </a:p>
          <a:p>
            <a:pPr lvl="1"/>
            <a:r>
              <a:rPr lang="en-US" dirty="0" err="1"/>
              <a:t>Dit</a:t>
            </a:r>
            <a:r>
              <a:rPr lang="en-US" dirty="0"/>
              <a:t>. PAI: </a:t>
            </a:r>
            <a:r>
              <a:rPr lang="en-US" dirty="0" err="1"/>
              <a:t>Pemblokiran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, </a:t>
            </a:r>
            <a:r>
              <a:rPr lang="en-US" dirty="0" err="1"/>
              <a:t>Sertifikasi</a:t>
            </a:r>
            <a:r>
              <a:rPr lang="en-US" dirty="0"/>
              <a:t> </a:t>
            </a:r>
            <a:r>
              <a:rPr lang="en-US" dirty="0" err="1"/>
              <a:t>elektronik</a:t>
            </a:r>
            <a:endParaRPr lang="en-US" dirty="0"/>
          </a:p>
          <a:p>
            <a:pPr lvl="1"/>
            <a:r>
              <a:rPr lang="en-US" dirty="0" err="1"/>
              <a:t>Dit</a:t>
            </a:r>
            <a:r>
              <a:rPr lang="en-US" dirty="0"/>
              <a:t>. </a:t>
            </a:r>
            <a:r>
              <a:rPr lang="en-US" dirty="0" err="1"/>
              <a:t>TKAI</a:t>
            </a:r>
            <a:r>
              <a:rPr lang="en-US" dirty="0"/>
              <a:t>: </a:t>
            </a:r>
            <a:r>
              <a:rPr lang="en-US" dirty="0" err="1"/>
              <a:t>RUU</a:t>
            </a:r>
            <a:r>
              <a:rPr lang="en-US" dirty="0"/>
              <a:t> PDP, </a:t>
            </a:r>
            <a:r>
              <a:rPr lang="en-US" dirty="0" err="1"/>
              <a:t>Revisi</a:t>
            </a:r>
            <a:r>
              <a:rPr lang="en-US" dirty="0"/>
              <a:t> PP </a:t>
            </a:r>
            <a:r>
              <a:rPr lang="en-US" dirty="0" err="1"/>
              <a:t>PSTE</a:t>
            </a:r>
            <a:r>
              <a:rPr lang="en-US" dirty="0"/>
              <a:t>,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Aptika</a:t>
            </a:r>
            <a:r>
              <a:rPr lang="en-US" dirty="0"/>
              <a:t> </a:t>
            </a:r>
            <a:r>
              <a:rPr lang="en-US" dirty="0" err="1"/>
              <a:t>Terintegrasi</a:t>
            </a:r>
            <a:endParaRPr lang="en-US" dirty="0"/>
          </a:p>
          <a:p>
            <a:pPr lvl="1"/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Sejumlah Kendala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Kendala umum:</a:t>
            </a:r>
          </a:p>
          <a:p>
            <a:pPr lvl="1"/>
            <a:r>
              <a:rPr lang="en-US" smtClean="0"/>
              <a:t>SDM tidak khusus komunikasi / jurnalistik</a:t>
            </a:r>
          </a:p>
          <a:p>
            <a:pPr lvl="1"/>
            <a:r>
              <a:rPr lang="en-US" smtClean="0"/>
              <a:t>Website hanya sarana penunjang publikasi</a:t>
            </a:r>
          </a:p>
          <a:p>
            <a:r>
              <a:rPr lang="en-US" smtClean="0"/>
              <a:t>Kendala liputan:</a:t>
            </a:r>
          </a:p>
          <a:p>
            <a:pPr lvl="1"/>
            <a:r>
              <a:rPr lang="en-US" smtClean="0"/>
              <a:t>Laporan sangat terlambat atau tidak didapat</a:t>
            </a:r>
          </a:p>
          <a:p>
            <a:pPr lvl="1"/>
            <a:r>
              <a:rPr lang="en-US" smtClean="0"/>
              <a:t>Tidak menguasai / update terhadap substansi</a:t>
            </a:r>
          </a:p>
          <a:p>
            <a:pPr lvl="1"/>
            <a:r>
              <a:rPr lang="en-US" smtClean="0"/>
              <a:t>Kegiatan monoton dengan laporan normatif</a:t>
            </a:r>
          </a:p>
          <a:p>
            <a:pPr lvl="1"/>
            <a:r>
              <a:rPr lang="en-US" smtClean="0"/>
              <a:t>Militansi rendah untuk menghasilkan laporan berkualitas</a:t>
            </a:r>
          </a:p>
          <a:p>
            <a:r>
              <a:rPr lang="en-US" smtClean="0"/>
              <a:t>Kendala tulisan:</a:t>
            </a:r>
          </a:p>
          <a:p>
            <a:pPr lvl="1"/>
            <a:r>
              <a:rPr lang="en-US" smtClean="0"/>
              <a:t>Belum sesuai kaidah penulisan hardnews</a:t>
            </a:r>
          </a:p>
          <a:p>
            <a:pPr lvl="1"/>
            <a:r>
              <a:rPr lang="en-US" smtClean="0"/>
              <a:t>Alur tulisan tidak runut atau fokus ke satu isu</a:t>
            </a:r>
          </a:p>
          <a:p>
            <a:pPr lvl="1"/>
            <a:r>
              <a:rPr lang="en-US"/>
              <a:t>Kalimat tidak </a:t>
            </a:r>
            <a:r>
              <a:rPr lang="en-US" smtClean="0"/>
              <a:t>efektif: klise, bertele-tele, berulang</a:t>
            </a:r>
            <a:endParaRPr lang="en-US"/>
          </a:p>
          <a:p>
            <a:pPr lvl="1"/>
            <a:r>
              <a:rPr lang="en-US" smtClean="0"/>
              <a:t>Kaidah bahasa: huruf besar/kecil, kata sambung, tanda baca</a:t>
            </a:r>
          </a:p>
          <a:p>
            <a:pPr lvl="1"/>
            <a:r>
              <a:rPr lang="en-US" smtClean="0"/>
              <a:t>Dilema bahasa: istilah asing, istilah teknis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Statistik Berita</a:t>
            </a:r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65162179"/>
              </p:ext>
            </p:extLst>
          </p:nvPr>
        </p:nvGraphicFramePr>
        <p:xfrm>
          <a:off x="611560" y="1772816"/>
          <a:ext cx="820891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702"/>
                <a:gridCol w="1172702"/>
                <a:gridCol w="1172702"/>
                <a:gridCol w="1172702"/>
                <a:gridCol w="1172702"/>
                <a:gridCol w="1172702"/>
                <a:gridCol w="1172702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mtClean="0"/>
                        <a:t>Jan</a:t>
                      </a:r>
                      <a:r>
                        <a:rPr lang="en-US" baseline="0" smtClean="0"/>
                        <a:t> 2019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Feb</a:t>
                      </a:r>
                      <a:r>
                        <a:rPr lang="en-US" baseline="0" smtClean="0"/>
                        <a:t> 2019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Mar 2019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Apr 2019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Mei 2019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Jun 2019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Jul 2019</a:t>
                      </a:r>
                      <a:endParaRPr lang="en-US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smtClean="0"/>
                        <a:t>14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32 (*)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874490599"/>
              </p:ext>
            </p:extLst>
          </p:nvPr>
        </p:nvGraphicFramePr>
        <p:xfrm>
          <a:off x="539552" y="2636912"/>
          <a:ext cx="532859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655528" y="2780928"/>
            <a:ext cx="255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Penulis terbanyak: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Leski, 99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Hasanah, 30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Pratiwi, 20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Nova, 18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Maykada</a:t>
            </a:r>
            <a:r>
              <a:rPr lang="en-US"/>
              <a:t>, </a:t>
            </a:r>
            <a:r>
              <a:rPr lang="en-US" smtClean="0"/>
              <a:t>14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Puti, 13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Subiakto, 6</a:t>
            </a:r>
          </a:p>
        </p:txBody>
      </p:sp>
    </p:spTree>
    <p:extLst>
      <p:ext uri="{BB962C8B-B14F-4D97-AF65-F5344CB8AC3E}">
        <p14:creationId xmlns:p14="http://schemas.microsoft.com/office/powerpoint/2010/main" val="38591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“Dimanakah Daftar Inkubator TIK?”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1924"/>
            <a:ext cx="3888432" cy="29163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518520"/>
            <a:ext cx="3936437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Bidang Aptika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153400" cy="4968552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Menyediakan rujukan praktis tentang produk, layanan, dan ekosistem di bidang aplikasi informatika</a:t>
            </a:r>
            <a:r>
              <a:rPr lang="en-US" smtClean="0"/>
              <a:t>.</a:t>
            </a:r>
            <a:endParaRPr lang="en-US"/>
          </a:p>
          <a:p>
            <a:pPr lvl="1"/>
            <a:r>
              <a:rPr lang="en-US" smtClean="0"/>
              <a:t>Update </a:t>
            </a:r>
            <a:r>
              <a:rPr lang="en-US"/>
              <a:t>berkala di web, arsip menjadi buku Dinamika </a:t>
            </a:r>
            <a:r>
              <a:rPr lang="en-US" smtClean="0"/>
              <a:t>Data</a:t>
            </a:r>
          </a:p>
          <a:p>
            <a:pPr lvl="1"/>
            <a:r>
              <a:rPr lang="en-US" smtClean="0"/>
              <a:t>Data </a:t>
            </a:r>
            <a:r>
              <a:rPr lang="en-US"/>
              <a:t>berasal dari Ditjen Aptika + Mitra </a:t>
            </a:r>
            <a:r>
              <a:rPr lang="en-US" smtClean="0"/>
              <a:t>Aptika.</a:t>
            </a:r>
            <a:endParaRPr lang="en-US"/>
          </a:p>
          <a:p>
            <a:r>
              <a:rPr lang="en-US" smtClean="0"/>
              <a:t>Daftar Isi:</a:t>
            </a:r>
          </a:p>
          <a:p>
            <a:pPr lvl="1"/>
            <a:r>
              <a:rPr lang="id-ID" smtClean="0"/>
              <a:t>Internet</a:t>
            </a:r>
            <a:r>
              <a:rPr lang="en-US" smtClean="0"/>
              <a:t> </a:t>
            </a:r>
            <a:r>
              <a:rPr lang="en-US"/>
              <a:t>dan Media </a:t>
            </a:r>
            <a:r>
              <a:rPr lang="en-US" smtClean="0"/>
              <a:t>Sosial</a:t>
            </a:r>
          </a:p>
          <a:p>
            <a:pPr lvl="1"/>
            <a:r>
              <a:rPr lang="en-US" smtClean="0"/>
              <a:t>Regulasi dan </a:t>
            </a:r>
            <a:r>
              <a:rPr lang="id-ID" smtClean="0"/>
              <a:t>Kebijakan</a:t>
            </a:r>
            <a:endParaRPr lang="en-US"/>
          </a:p>
          <a:p>
            <a:pPr lvl="1"/>
            <a:r>
              <a:rPr lang="en-US" smtClean="0"/>
              <a:t>Infrastruktur</a:t>
            </a:r>
            <a:endParaRPr lang="en-US"/>
          </a:p>
          <a:p>
            <a:pPr lvl="1"/>
            <a:r>
              <a:rPr lang="en-US" smtClean="0"/>
              <a:t>Aplikasi</a:t>
            </a:r>
          </a:p>
          <a:p>
            <a:pPr lvl="1"/>
            <a:r>
              <a:rPr lang="en-US" smtClean="0"/>
              <a:t>Pengembangan </a:t>
            </a:r>
            <a:r>
              <a:rPr lang="en-US"/>
              <a:t>SDM</a:t>
            </a:r>
          </a:p>
          <a:p>
            <a:pPr lvl="1"/>
            <a:r>
              <a:rPr lang="en-US" smtClean="0"/>
              <a:t>Pemeringkatan </a:t>
            </a:r>
            <a:r>
              <a:rPr lang="en-US"/>
              <a:t>dan Penghargaan</a:t>
            </a:r>
          </a:p>
          <a:p>
            <a:pPr lvl="1"/>
            <a:r>
              <a:rPr lang="en-US" smtClean="0"/>
              <a:t>Kerja </a:t>
            </a:r>
            <a:r>
              <a:rPr lang="en-US"/>
              <a:t>sama Internasional</a:t>
            </a:r>
          </a:p>
          <a:p>
            <a:pPr lvl="1"/>
            <a:r>
              <a:rPr lang="en-US" smtClean="0"/>
              <a:t>Komunitas Aptika.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n-US" sz="6600" smtClean="0"/>
              <a:t>TERIMA KASIH</a:t>
            </a:r>
            <a:endParaRPr lang="id-ID" sz="66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149080"/>
            <a:ext cx="2857500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200141"/>
            <a:ext cx="3174603" cy="109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13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Kategori Tulisan / Posting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200" dirty="0" err="1"/>
              <a:t>Berita</a:t>
            </a:r>
            <a:r>
              <a:rPr lang="en-US" sz="3200" dirty="0"/>
              <a:t>: </a:t>
            </a:r>
            <a:r>
              <a:rPr lang="en-US" sz="3200" dirty="0" err="1"/>
              <a:t>Memberitakan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/ acara</a:t>
            </a:r>
          </a:p>
          <a:p>
            <a:pPr lvl="1"/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target internal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koordinasi</a:t>
            </a:r>
            <a:endParaRPr lang="en-US" dirty="0"/>
          </a:p>
          <a:p>
            <a:pPr lvl="2"/>
            <a:r>
              <a:rPr lang="en-US" dirty="0" err="1"/>
              <a:t>Diutamakan</a:t>
            </a:r>
            <a:r>
              <a:rPr lang="en-US" dirty="0"/>
              <a:t> </a:t>
            </a:r>
            <a:r>
              <a:rPr lang="en-US" dirty="0" err="1"/>
              <a:t>mengangkat</a:t>
            </a:r>
            <a:r>
              <a:rPr lang="en-US" dirty="0"/>
              <a:t> / </a:t>
            </a:r>
            <a:r>
              <a:rPr lang="en-US" dirty="0" err="1"/>
              <a:t>promosi</a:t>
            </a:r>
            <a:r>
              <a:rPr lang="en-US" dirty="0"/>
              <a:t> program </a:t>
            </a:r>
            <a:r>
              <a:rPr lang="en-US" dirty="0" err="1"/>
              <a:t>tertentu</a:t>
            </a:r>
            <a:endParaRPr lang="en-US" dirty="0"/>
          </a:p>
          <a:p>
            <a:pPr lvl="2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, minimal 1500 </a:t>
            </a:r>
            <a:r>
              <a:rPr lang="en-US" dirty="0" err="1"/>
              <a:t>karakter</a:t>
            </a:r>
            <a:endParaRPr lang="en-US" dirty="0"/>
          </a:p>
          <a:p>
            <a:pPr lvl="1"/>
            <a:r>
              <a:rPr lang="en-US" dirty="0" err="1"/>
              <a:t>Tanggal</a:t>
            </a:r>
            <a:r>
              <a:rPr lang="en-US" dirty="0"/>
              <a:t> posting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(2 </a:t>
            </a:r>
            <a:r>
              <a:rPr lang="en-US" dirty="0" err="1"/>
              <a:t>hari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sub </a:t>
            </a:r>
            <a:r>
              <a:rPr lang="en-US" dirty="0" err="1"/>
              <a:t>kategori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direktorat</a:t>
            </a:r>
            <a:r>
              <a:rPr lang="en-US" dirty="0"/>
              <a:t> (</a:t>
            </a:r>
            <a:r>
              <a:rPr lang="en-US" dirty="0" err="1"/>
              <a:t>Dit</a:t>
            </a:r>
            <a:r>
              <a:rPr lang="en-US" dirty="0"/>
              <a:t>. ED, PI, </a:t>
            </a:r>
            <a:r>
              <a:rPr lang="en-US" dirty="0" err="1"/>
              <a:t>LAIP</a:t>
            </a:r>
            <a:r>
              <a:rPr lang="en-US" dirty="0"/>
              <a:t>, </a:t>
            </a:r>
            <a:r>
              <a:rPr lang="en-US" dirty="0" err="1"/>
              <a:t>TKAI</a:t>
            </a:r>
            <a:r>
              <a:rPr lang="en-US" dirty="0"/>
              <a:t>, PAI, Set)</a:t>
            </a:r>
          </a:p>
          <a:p>
            <a:pPr lvl="2"/>
            <a:r>
              <a:rPr lang="en-US" dirty="0" err="1"/>
              <a:t>Sorotan</a:t>
            </a:r>
            <a:r>
              <a:rPr lang="en-US" dirty="0"/>
              <a:t> Media (</a:t>
            </a:r>
            <a:r>
              <a:rPr lang="en-US" dirty="0" err="1"/>
              <a:t>berita</a:t>
            </a:r>
            <a:r>
              <a:rPr lang="en-US" dirty="0"/>
              <a:t> trending </a:t>
            </a:r>
            <a:r>
              <a:rPr lang="en-US" dirty="0" err="1"/>
              <a:t>dari</a:t>
            </a:r>
            <a:r>
              <a:rPr lang="en-US" dirty="0"/>
              <a:t> media online, </a:t>
            </a:r>
            <a:r>
              <a:rPr lang="en-US" dirty="0" err="1"/>
              <a:t>siaran</a:t>
            </a:r>
            <a:r>
              <a:rPr lang="en-US" dirty="0"/>
              <a:t> pers)</a:t>
            </a:r>
          </a:p>
          <a:p>
            <a:pPr lvl="0"/>
            <a:r>
              <a:rPr lang="en-US" sz="3200" dirty="0"/>
              <a:t>Program: </a:t>
            </a:r>
            <a:r>
              <a:rPr lang="en-US" sz="3200" dirty="0" err="1"/>
              <a:t>Terkait</a:t>
            </a:r>
            <a:r>
              <a:rPr lang="en-US" sz="3200" dirty="0"/>
              <a:t> program-program di </a:t>
            </a:r>
            <a:r>
              <a:rPr lang="en-US" sz="3200" dirty="0" err="1"/>
              <a:t>Aptika</a:t>
            </a:r>
            <a:endParaRPr lang="en-US" sz="3200" dirty="0"/>
          </a:p>
          <a:p>
            <a:pPr lvl="1"/>
            <a:r>
              <a:rPr lang="en-US" dirty="0" err="1"/>
              <a:t>Dikelola</a:t>
            </a:r>
            <a:r>
              <a:rPr lang="en-US" dirty="0"/>
              <a:t> oleh </a:t>
            </a:r>
            <a:r>
              <a:rPr lang="en-US" dirty="0" err="1"/>
              <a:t>Setditjen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berkala</a:t>
            </a:r>
            <a:endParaRPr lang="en-US" dirty="0"/>
          </a:p>
          <a:p>
            <a:pPr lvl="1"/>
            <a:r>
              <a:rPr lang="en-US" dirty="0" err="1"/>
              <a:t>Bila</a:t>
            </a:r>
            <a:r>
              <a:rPr lang="en-US" dirty="0"/>
              <a:t> update,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disesuaikan</a:t>
            </a:r>
            <a:endParaRPr lang="en-US" dirty="0"/>
          </a:p>
          <a:p>
            <a:pPr lvl="0"/>
            <a:r>
              <a:rPr lang="en-US" sz="3200" dirty="0" err="1"/>
              <a:t>Artikel</a:t>
            </a:r>
            <a:r>
              <a:rPr lang="en-US" sz="3200" dirty="0"/>
              <a:t>: </a:t>
            </a:r>
            <a:r>
              <a:rPr lang="en-US" sz="3200" dirty="0" err="1"/>
              <a:t>Sejenis</a:t>
            </a:r>
            <a:r>
              <a:rPr lang="en-US" sz="3200" dirty="0"/>
              <a:t> feature, non </a:t>
            </a:r>
            <a:r>
              <a:rPr lang="en-US" sz="3200" dirty="0" err="1"/>
              <a:t>berita</a:t>
            </a:r>
            <a:r>
              <a:rPr lang="en-US" sz="3200" dirty="0"/>
              <a:t> dan non program.</a:t>
            </a:r>
          </a:p>
        </p:txBody>
      </p:sp>
    </p:spTree>
    <p:extLst>
      <p:ext uri="{BB962C8B-B14F-4D97-AF65-F5344CB8AC3E}">
        <p14:creationId xmlns:p14="http://schemas.microsoft.com/office/powerpoint/2010/main" val="25153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3384</TotalTime>
  <Words>891</Words>
  <Application>Microsoft Office PowerPoint</Application>
  <PresentationFormat>On-screen Show (4:3)</PresentationFormat>
  <Paragraphs>136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BIMTEK PENULISAN BERITA WEBSITE Ditjen APTIKA </vt:lpstr>
      <vt:lpstr>Website Ditjen Aptika</vt:lpstr>
      <vt:lpstr>Ditjen Aplikasi Informatika</vt:lpstr>
      <vt:lpstr>Sejumlah Kendala</vt:lpstr>
      <vt:lpstr>Statistik Berita</vt:lpstr>
      <vt:lpstr>“Dimanakah Daftar Inkubator TIK?”</vt:lpstr>
      <vt:lpstr>Data Bidang Aptika</vt:lpstr>
      <vt:lpstr>TERIMA KASIH</vt:lpstr>
      <vt:lpstr>Kategori Tulisan / Posting</vt:lpstr>
      <vt:lpstr>Prinsip Penulisan Berita</vt:lpstr>
      <vt:lpstr>Catatan Penulisan Berita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RAPAT KOORDINASI  PENGELOLAAN DATA  DI BIDANG APTIKA</dc:title>
  <dc:creator>ChristinE</dc:creator>
  <cp:lastModifiedBy>wawan</cp:lastModifiedBy>
  <cp:revision>728</cp:revision>
  <dcterms:created xsi:type="dcterms:W3CDTF">2018-10-08T03:16:50Z</dcterms:created>
  <dcterms:modified xsi:type="dcterms:W3CDTF">2019-07-29T19:24:14Z</dcterms:modified>
</cp:coreProperties>
</file>