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3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849-D1EE-4D1C-BA61-3078E706A3B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E493-D6A2-46A3-AEA7-BAA498FB1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849-D1EE-4D1C-BA61-3078E706A3B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E493-D6A2-46A3-AEA7-BAA498FB1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849-D1EE-4D1C-BA61-3078E706A3B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E493-D6A2-46A3-AEA7-BAA498FB1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849-D1EE-4D1C-BA61-3078E706A3B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E493-D6A2-46A3-AEA7-BAA498FB1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849-D1EE-4D1C-BA61-3078E706A3B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E493-D6A2-46A3-AEA7-BAA498FB1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849-D1EE-4D1C-BA61-3078E706A3B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E493-D6A2-46A3-AEA7-BAA498FB1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849-D1EE-4D1C-BA61-3078E706A3B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E493-D6A2-46A3-AEA7-BAA498FB1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849-D1EE-4D1C-BA61-3078E706A3B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E493-D6A2-46A3-AEA7-BAA498FB1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849-D1EE-4D1C-BA61-3078E706A3B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E493-D6A2-46A3-AEA7-BAA498FB1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849-D1EE-4D1C-BA61-3078E706A3B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E493-D6A2-46A3-AEA7-BAA498FB1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849-D1EE-4D1C-BA61-3078E706A3B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E493-D6A2-46A3-AEA7-BAA498FB1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44849-D1EE-4D1C-BA61-3078E706A3B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1E493-D6A2-46A3-AEA7-BAA498FB1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heck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7846640" cy="1470025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eorgia" pitchFamily="18" charset="0"/>
              </a:rPr>
              <a:t>Aplikasi</a:t>
            </a:r>
            <a:r>
              <a:rPr lang="en-US" sz="2800" b="1" dirty="0" smtClean="0">
                <a:latin typeface="Georgia" pitchFamily="18" charset="0"/>
              </a:rPr>
              <a:t> </a:t>
            </a:r>
            <a:r>
              <a:rPr lang="en-US" sz="2800" b="1" i="1" dirty="0" smtClean="0">
                <a:latin typeface="Georgia" pitchFamily="18" charset="0"/>
              </a:rPr>
              <a:t>Knowledge Management System</a:t>
            </a:r>
            <a:r>
              <a:rPr lang="en-US" sz="28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latin typeface="Georgia" pitchFamily="18" charset="0"/>
              </a:rPr>
              <a:t/>
            </a:r>
            <a:br>
              <a:rPr lang="en-US" sz="2400" b="1" dirty="0" smtClean="0">
                <a:latin typeface="Georgia" pitchFamily="18" charset="0"/>
              </a:rPr>
            </a:br>
            <a:r>
              <a:rPr lang="en-US" sz="2400" b="1" dirty="0" smtClean="0">
                <a:latin typeface="Georgia" pitchFamily="18" charset="0"/>
              </a:rPr>
              <a:t>(Alfresco)</a:t>
            </a:r>
            <a:endParaRPr lang="en-US" sz="2400" b="1" dirty="0"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840760" cy="17526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Pustiknas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, 15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pril 2016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Pusat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 Data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dan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Sarana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Informatika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Baskerville Old Face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Kementerian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Komunikasi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dan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Informatika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Knowledge Management System</a:t>
            </a:r>
            <a:endParaRPr lang="en-US" sz="3200" b="1" i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7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180000" indent="-180000" algn="just">
              <a:spcBef>
                <a:spcPts val="0"/>
              </a:spcBef>
              <a:buNone/>
            </a:pPr>
            <a:endParaRPr lang="en-US" sz="2800" dirty="0" smtClean="0">
              <a:latin typeface="Garamond" pitchFamily="18" charset="0"/>
              <a:cs typeface="JasmineUPC" pitchFamily="18" charset="-34"/>
            </a:endParaRPr>
          </a:p>
          <a:p>
            <a:pPr marL="180000" indent="-180000" algn="just">
              <a:spcBef>
                <a:spcPts val="0"/>
              </a:spcBef>
            </a:pPr>
            <a:r>
              <a:rPr lang="en-US" sz="2800" dirty="0" err="1" smtClean="0">
                <a:latin typeface="Gabriola" pitchFamily="82" charset="0"/>
                <a:cs typeface="JasmineUPC" pitchFamily="18" charset="-34"/>
              </a:rPr>
              <a:t>Aplikasi</a:t>
            </a:r>
            <a:r>
              <a:rPr lang="en-US" sz="2800" dirty="0" smtClean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i="1" dirty="0">
                <a:latin typeface="Gabriola" pitchFamily="82" charset="0"/>
                <a:cs typeface="JasmineUPC" pitchFamily="18" charset="-34"/>
              </a:rPr>
              <a:t>Knowledge Management System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(KMS)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merupakan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aplikasi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untuk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mengelola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dan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memfasilitasi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kolaborasi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pembuatan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konten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yang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dimiliki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suatu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satuan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kerja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. </a:t>
            </a:r>
            <a:endParaRPr lang="en-US" sz="2800" dirty="0" smtClean="0">
              <a:latin typeface="Gabriola" pitchFamily="82" charset="0"/>
              <a:cs typeface="JasmineUPC" pitchFamily="18" charset="-34"/>
            </a:endParaRPr>
          </a:p>
          <a:p>
            <a:pPr marL="180000" indent="-180000" algn="just">
              <a:spcBef>
                <a:spcPts val="0"/>
              </a:spcBef>
            </a:pPr>
            <a:r>
              <a:rPr lang="en-US" sz="2800" dirty="0" err="1" smtClean="0">
                <a:latin typeface="Gabriola" pitchFamily="82" charset="0"/>
                <a:cs typeface="JasmineUPC" pitchFamily="18" charset="-34"/>
              </a:rPr>
              <a:t>Konten</a:t>
            </a:r>
            <a:r>
              <a:rPr lang="en-US" sz="2800" dirty="0" smtClean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di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sini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bisa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berupa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konten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(*.doc, *.xls, *.ppt), image, HTML, file XML,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dan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>
                <a:latin typeface="Gabriola" pitchFamily="82" charset="0"/>
                <a:cs typeface="JasmineUPC" pitchFamily="18" charset="-34"/>
              </a:rPr>
              <a:t>jenis</a:t>
            </a:r>
            <a:r>
              <a:rPr lang="en-US" sz="2800" dirty="0">
                <a:latin typeface="Gabriola" pitchFamily="82" charset="0"/>
                <a:cs typeface="JasmineUPC" pitchFamily="18" charset="-34"/>
              </a:rPr>
              <a:t> </a:t>
            </a:r>
            <a:r>
              <a:rPr lang="en-US" sz="2800" dirty="0" err="1" smtClean="0">
                <a:latin typeface="Gabriola" pitchFamily="82" charset="0"/>
                <a:cs typeface="JasmineUPC" pitchFamily="18" charset="-34"/>
              </a:rPr>
              <a:t>lainnya</a:t>
            </a:r>
            <a:r>
              <a:rPr lang="en-US" sz="2800" dirty="0" smtClean="0">
                <a:latin typeface="Gabriola" pitchFamily="82" charset="0"/>
                <a:cs typeface="JasmineUPC" pitchFamily="18" charset="-34"/>
              </a:rPr>
              <a:t>.</a:t>
            </a:r>
            <a:endParaRPr lang="en-US" sz="2800" dirty="0">
              <a:latin typeface="Gabriola" pitchFamily="82" charset="0"/>
              <a:cs typeface="JasmineUPC" pitchFamily="18" charset="-34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r"/>
            <a:r>
              <a:rPr lang="en-US" sz="6000" b="1" dirty="0" smtClean="0">
                <a:solidFill>
                  <a:srgbClr val="002060"/>
                </a:solidFill>
                <a:latin typeface="Pristina" pitchFamily="66" charset="0"/>
                <a:cs typeface="JasmineUPC" pitchFamily="18" charset="-34"/>
              </a:rPr>
              <a:t>KMS </a:t>
            </a:r>
            <a:r>
              <a:rPr lang="en-US" sz="6000" b="1" dirty="0" err="1" smtClean="0">
                <a:solidFill>
                  <a:srgbClr val="002060"/>
                </a:solidFill>
                <a:latin typeface="Pristina" pitchFamily="66" charset="0"/>
                <a:cs typeface="JasmineUPC" pitchFamily="18" charset="-34"/>
              </a:rPr>
              <a:t>Kemkominfo</a:t>
            </a:r>
            <a:endParaRPr lang="en-US" sz="6000" b="1" dirty="0">
              <a:solidFill>
                <a:srgbClr val="002060"/>
              </a:solidFill>
              <a:latin typeface="Pristina" pitchFamily="66" charset="0"/>
              <a:cs typeface="JasmineUPC" pitchFamily="18" charset="-34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/>
          <a:srcRect t="8832" b="5983"/>
          <a:stretch>
            <a:fillRect/>
          </a:stretch>
        </p:blipFill>
        <p:spPr bwMode="auto">
          <a:xfrm>
            <a:off x="457200" y="1412776"/>
            <a:ext cx="8229600" cy="5040559"/>
          </a:xfrm>
          <a:prstGeom prst="rect">
            <a:avLst/>
          </a:prstGeom>
          <a:ln w="38100" cap="sq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  <a:latin typeface="Pristina" pitchFamily="66" charset="0"/>
                <a:cs typeface="JasmineUPC" pitchFamily="18" charset="-34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Pristina" pitchFamily="66" charset="0"/>
                <a:cs typeface="JasmineUPC" pitchFamily="18" charset="-34"/>
              </a:rPr>
              <a:t>  KMS </a:t>
            </a:r>
            <a:r>
              <a:rPr lang="en-US" b="1" dirty="0" err="1" smtClean="0">
                <a:solidFill>
                  <a:srgbClr val="002060"/>
                </a:solidFill>
                <a:latin typeface="Pristina" pitchFamily="66" charset="0"/>
                <a:cs typeface="JasmineUPC" pitchFamily="18" charset="-34"/>
              </a:rPr>
              <a:t>Kemkominfo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US" sz="3400" dirty="0" smtClean="0">
                <a:latin typeface="Cambria" pitchFamily="18" charset="0"/>
              </a:rPr>
              <a:t>	</a:t>
            </a:r>
            <a:r>
              <a:rPr lang="en-US" sz="8000" dirty="0" smtClean="0">
                <a:latin typeface="Cambria" pitchFamily="18" charset="0"/>
              </a:rPr>
              <a:t>PDSI </a:t>
            </a:r>
            <a:r>
              <a:rPr lang="en-US" sz="8000" dirty="0" err="1" smtClean="0">
                <a:latin typeface="Cambria" pitchFamily="18" charset="0"/>
              </a:rPr>
              <a:t>berencana</a:t>
            </a:r>
            <a:r>
              <a:rPr lang="en-US" sz="8000" dirty="0" smtClean="0">
                <a:latin typeface="Cambria" pitchFamily="18" charset="0"/>
              </a:rPr>
              <a:t> </a:t>
            </a:r>
            <a:r>
              <a:rPr lang="en-US" sz="8000" dirty="0" err="1" smtClean="0">
                <a:latin typeface="Cambria" pitchFamily="18" charset="0"/>
              </a:rPr>
              <a:t>akan</a:t>
            </a:r>
            <a:r>
              <a:rPr lang="en-US" sz="8000" dirty="0" smtClean="0">
                <a:latin typeface="Cambria" pitchFamily="18" charset="0"/>
              </a:rPr>
              <a:t> </a:t>
            </a:r>
            <a:r>
              <a:rPr lang="en-US" sz="8000" dirty="0" err="1" smtClean="0">
                <a:latin typeface="Cambria" pitchFamily="18" charset="0"/>
              </a:rPr>
              <a:t>melakukan</a:t>
            </a:r>
            <a:r>
              <a:rPr lang="en-US" sz="8000" dirty="0" smtClean="0">
                <a:latin typeface="Cambria" pitchFamily="18" charset="0"/>
              </a:rPr>
              <a:t> </a:t>
            </a:r>
            <a:r>
              <a:rPr lang="en-US" sz="8000" dirty="0" err="1" smtClean="0">
                <a:latin typeface="Cambria" pitchFamily="18" charset="0"/>
              </a:rPr>
              <a:t>kategorisasi</a:t>
            </a:r>
            <a:r>
              <a:rPr lang="en-US" sz="8000" dirty="0" smtClean="0">
                <a:latin typeface="Cambria" pitchFamily="18" charset="0"/>
              </a:rPr>
              <a:t> </a:t>
            </a:r>
            <a:r>
              <a:rPr lang="en-US" sz="8000" dirty="0" err="1" smtClean="0">
                <a:latin typeface="Cambria" pitchFamily="18" charset="0"/>
              </a:rPr>
              <a:t>dokumen</a:t>
            </a:r>
            <a:r>
              <a:rPr lang="en-US" sz="8000" dirty="0" smtClean="0">
                <a:latin typeface="Cambria" pitchFamily="18" charset="0"/>
              </a:rPr>
              <a:t> </a:t>
            </a:r>
            <a:r>
              <a:rPr lang="en-US" sz="8000" dirty="0" err="1" smtClean="0">
                <a:latin typeface="Cambria" pitchFamily="18" charset="0"/>
              </a:rPr>
              <a:t>terhadap</a:t>
            </a:r>
            <a:r>
              <a:rPr lang="en-US" sz="8000" dirty="0" smtClean="0">
                <a:latin typeface="Cambria" pitchFamily="18" charset="0"/>
              </a:rPr>
              <a:t> </a:t>
            </a:r>
            <a:r>
              <a:rPr lang="en-US" sz="8000" dirty="0" err="1" smtClean="0">
                <a:latin typeface="Cambria" pitchFamily="18" charset="0"/>
              </a:rPr>
              <a:t>dokumen</a:t>
            </a:r>
            <a:r>
              <a:rPr lang="en-US" sz="8000" dirty="0" err="1" smtClean="0">
                <a:latin typeface="Cambria" pitchFamily="18" charset="0"/>
              </a:rPr>
              <a:t>-</a:t>
            </a:r>
            <a:r>
              <a:rPr lang="en-US" sz="8000" dirty="0" err="1" smtClean="0">
                <a:latin typeface="Cambria" pitchFamily="18" charset="0"/>
              </a:rPr>
              <a:t>dokumen</a:t>
            </a:r>
            <a:r>
              <a:rPr lang="en-US" sz="8000" dirty="0" smtClean="0">
                <a:latin typeface="Cambria" pitchFamily="18" charset="0"/>
              </a:rPr>
              <a:t> yang </a:t>
            </a:r>
            <a:r>
              <a:rPr lang="en-US" sz="8000" dirty="0" err="1" smtClean="0">
                <a:latin typeface="Cambria" pitchFamily="18" charset="0"/>
              </a:rPr>
              <a:t>sebelumnya</a:t>
            </a:r>
            <a:r>
              <a:rPr lang="en-US" sz="8000" dirty="0" smtClean="0">
                <a:latin typeface="Cambria" pitchFamily="18" charset="0"/>
              </a:rPr>
              <a:t> </a:t>
            </a:r>
            <a:r>
              <a:rPr lang="en-US" sz="8000" dirty="0" err="1" smtClean="0">
                <a:latin typeface="Cambria" pitchFamily="18" charset="0"/>
              </a:rPr>
              <a:t>sudah</a:t>
            </a:r>
            <a:r>
              <a:rPr lang="en-US" sz="8000" dirty="0" smtClean="0">
                <a:latin typeface="Cambria" pitchFamily="18" charset="0"/>
              </a:rPr>
              <a:t> </a:t>
            </a:r>
            <a:r>
              <a:rPr lang="en-US" sz="8000" dirty="0" err="1" smtClean="0">
                <a:latin typeface="Cambria" pitchFamily="18" charset="0"/>
              </a:rPr>
              <a:t>diupload</a:t>
            </a:r>
            <a:r>
              <a:rPr lang="en-US" sz="8000" dirty="0" smtClean="0">
                <a:latin typeface="Cambria" pitchFamily="18" charset="0"/>
              </a:rPr>
              <a:t> </a:t>
            </a:r>
            <a:r>
              <a:rPr lang="en-US" sz="8000" dirty="0" err="1" smtClean="0">
                <a:latin typeface="Cambria" pitchFamily="18" charset="0"/>
              </a:rPr>
              <a:t>pada</a:t>
            </a:r>
            <a:r>
              <a:rPr lang="en-US" sz="8000" dirty="0" smtClean="0">
                <a:latin typeface="Cambria" pitchFamily="18" charset="0"/>
              </a:rPr>
              <a:t> </a:t>
            </a:r>
            <a:r>
              <a:rPr lang="en-US" sz="8000" dirty="0" err="1" smtClean="0">
                <a:latin typeface="Cambria" pitchFamily="18" charset="0"/>
              </a:rPr>
              <a:t>aplikasi</a:t>
            </a:r>
            <a:r>
              <a:rPr lang="en-US" sz="8000" dirty="0" smtClean="0">
                <a:latin typeface="Cambria" pitchFamily="18" charset="0"/>
              </a:rPr>
              <a:t> KMS </a:t>
            </a:r>
            <a:r>
              <a:rPr lang="en-US" sz="8000" dirty="0" err="1" smtClean="0">
                <a:latin typeface="Cambria" pitchFamily="18" charset="0"/>
              </a:rPr>
              <a:t>tersebut</a:t>
            </a:r>
            <a:r>
              <a:rPr lang="en-US" sz="8000" dirty="0" smtClean="0">
                <a:latin typeface="Cambria" pitchFamily="18" charset="0"/>
              </a:rPr>
              <a:t>. </a:t>
            </a:r>
            <a:r>
              <a:rPr lang="en-US" sz="8000" dirty="0" err="1" smtClean="0">
                <a:latin typeface="Cambria" pitchFamily="18" charset="0"/>
              </a:rPr>
              <a:t>Kategorisasi</a:t>
            </a:r>
            <a:r>
              <a:rPr lang="en-US" sz="8000" dirty="0" smtClean="0">
                <a:latin typeface="Cambria" pitchFamily="18" charset="0"/>
              </a:rPr>
              <a:t> </a:t>
            </a:r>
            <a:r>
              <a:rPr lang="en-US" sz="8000" dirty="0" err="1" smtClean="0">
                <a:latin typeface="Cambria" pitchFamily="18" charset="0"/>
              </a:rPr>
              <a:t>jenis</a:t>
            </a:r>
            <a:r>
              <a:rPr lang="en-US" sz="8000" dirty="0" smtClean="0">
                <a:latin typeface="Cambria" pitchFamily="18" charset="0"/>
              </a:rPr>
              <a:t> </a:t>
            </a:r>
            <a:r>
              <a:rPr lang="en-US" sz="8000" dirty="0" err="1" smtClean="0">
                <a:latin typeface="Cambria" pitchFamily="18" charset="0"/>
              </a:rPr>
              <a:t>dokumen</a:t>
            </a:r>
            <a:r>
              <a:rPr lang="en-US" sz="8000" dirty="0" smtClean="0">
                <a:latin typeface="Cambria" pitchFamily="18" charset="0"/>
              </a:rPr>
              <a:t> </a:t>
            </a:r>
            <a:r>
              <a:rPr lang="en-US" sz="8000" dirty="0" err="1" smtClean="0">
                <a:latin typeface="Cambria" pitchFamily="18" charset="0"/>
              </a:rPr>
              <a:t>antara</a:t>
            </a:r>
            <a:r>
              <a:rPr lang="en-US" sz="8000" dirty="0" smtClean="0">
                <a:latin typeface="Cambria" pitchFamily="18" charset="0"/>
              </a:rPr>
              <a:t> lain:</a:t>
            </a:r>
          </a:p>
          <a:p>
            <a:pPr marL="720000" indent="-457200" algn="just">
              <a:lnSpc>
                <a:spcPct val="120000"/>
              </a:lnSpc>
              <a:buAutoNum type="arabicPeriod"/>
            </a:pPr>
            <a:r>
              <a:rPr lang="en-US" sz="8000" dirty="0" err="1" smtClean="0">
                <a:latin typeface="Cambria" pitchFamily="18" charset="0"/>
              </a:rPr>
              <a:t>Buku</a:t>
            </a:r>
            <a:endParaRPr lang="en-US" sz="8000" dirty="0" smtClean="0">
              <a:latin typeface="Cambria" pitchFamily="18" charset="0"/>
            </a:endParaRPr>
          </a:p>
          <a:p>
            <a:pPr marL="720000" indent="-457200" algn="just">
              <a:lnSpc>
                <a:spcPct val="120000"/>
              </a:lnSpc>
              <a:buAutoNum type="arabicPeriod"/>
            </a:pPr>
            <a:r>
              <a:rPr lang="en-US" sz="8000" dirty="0" err="1" smtClean="0">
                <a:latin typeface="Cambria" pitchFamily="18" charset="0"/>
              </a:rPr>
              <a:t>Standar</a:t>
            </a:r>
            <a:endParaRPr lang="en-US" sz="8000" dirty="0" smtClean="0">
              <a:latin typeface="Cambria" pitchFamily="18" charset="0"/>
            </a:endParaRPr>
          </a:p>
          <a:p>
            <a:pPr marL="720000" indent="-457200" algn="just">
              <a:lnSpc>
                <a:spcPct val="120000"/>
              </a:lnSpc>
              <a:buAutoNum type="arabicPeriod"/>
            </a:pPr>
            <a:r>
              <a:rPr lang="en-US" sz="8000" dirty="0" err="1" smtClean="0">
                <a:latin typeface="Cambria" pitchFamily="18" charset="0"/>
              </a:rPr>
              <a:t>Jurnal</a:t>
            </a:r>
            <a:endParaRPr lang="en-US" sz="8000" dirty="0" smtClean="0">
              <a:latin typeface="Cambria" pitchFamily="18" charset="0"/>
            </a:endParaRPr>
          </a:p>
          <a:p>
            <a:pPr marL="720000" indent="-457200" algn="just">
              <a:lnSpc>
                <a:spcPct val="120000"/>
              </a:lnSpc>
              <a:buAutoNum type="arabicPeriod"/>
            </a:pPr>
            <a:r>
              <a:rPr lang="en-US" sz="8000" dirty="0" err="1" smtClean="0">
                <a:latin typeface="Cambria" pitchFamily="18" charset="0"/>
              </a:rPr>
              <a:t>Produk</a:t>
            </a:r>
            <a:r>
              <a:rPr lang="en-US" sz="8000" dirty="0" smtClean="0">
                <a:latin typeface="Cambria" pitchFamily="18" charset="0"/>
              </a:rPr>
              <a:t> </a:t>
            </a:r>
            <a:r>
              <a:rPr lang="en-US" sz="8000" dirty="0" err="1" smtClean="0">
                <a:latin typeface="Cambria" pitchFamily="18" charset="0"/>
              </a:rPr>
              <a:t>Hukum</a:t>
            </a:r>
            <a:endParaRPr lang="en-US" sz="8000" dirty="0" smtClean="0">
              <a:latin typeface="Cambria" pitchFamily="18" charset="0"/>
            </a:endParaRPr>
          </a:p>
          <a:p>
            <a:pPr marL="720000" indent="-457200" algn="just">
              <a:lnSpc>
                <a:spcPct val="120000"/>
              </a:lnSpc>
              <a:buAutoNum type="arabicPeriod"/>
            </a:pPr>
            <a:r>
              <a:rPr lang="en-US" sz="8000" dirty="0" err="1" smtClean="0">
                <a:latin typeface="Cambria" pitchFamily="18" charset="0"/>
              </a:rPr>
              <a:t>Laporan</a:t>
            </a:r>
            <a:endParaRPr lang="en-US" sz="8000" dirty="0" smtClean="0">
              <a:latin typeface="Cambria" pitchFamily="18" charset="0"/>
            </a:endParaRPr>
          </a:p>
          <a:p>
            <a:pPr marL="720000" indent="-457200" algn="just">
              <a:lnSpc>
                <a:spcPct val="120000"/>
              </a:lnSpc>
              <a:buAutoNum type="arabicPeriod"/>
            </a:pPr>
            <a:r>
              <a:rPr lang="en-US" sz="8000" dirty="0" err="1" smtClean="0">
                <a:latin typeface="Cambria" pitchFamily="18" charset="0"/>
              </a:rPr>
              <a:t>Presentasi</a:t>
            </a:r>
            <a:endParaRPr lang="en-US" sz="8000" dirty="0" smtClean="0">
              <a:latin typeface="Cambria" pitchFamily="18" charset="0"/>
            </a:endParaRPr>
          </a:p>
          <a:p>
            <a:pPr marL="720000" indent="-457200" algn="just">
              <a:lnSpc>
                <a:spcPct val="120000"/>
              </a:lnSpc>
              <a:buAutoNum type="arabicPeriod"/>
            </a:pPr>
            <a:r>
              <a:rPr lang="en-US" sz="8000" dirty="0" err="1" smtClean="0">
                <a:latin typeface="Cambria" pitchFamily="18" charset="0"/>
              </a:rPr>
              <a:t>Panduan</a:t>
            </a:r>
            <a:endParaRPr lang="en-US" sz="8000" dirty="0" smtClean="0">
              <a:latin typeface="Cambria" pitchFamily="18" charset="0"/>
            </a:endParaRPr>
          </a:p>
          <a:p>
            <a:pPr marL="720000" indent="-457200" algn="just">
              <a:lnSpc>
                <a:spcPct val="120000"/>
              </a:lnSpc>
              <a:buAutoNum type="arabicPeriod"/>
            </a:pPr>
            <a:r>
              <a:rPr lang="en-US" sz="8000" dirty="0" err="1" smtClean="0">
                <a:latin typeface="Cambria" pitchFamily="18" charset="0"/>
              </a:rPr>
              <a:t>Infografis</a:t>
            </a:r>
            <a:endParaRPr lang="en-US" sz="8000" dirty="0" smtClean="0">
              <a:latin typeface="Cambria" pitchFamily="18" charset="0"/>
            </a:endParaRPr>
          </a:p>
          <a:p>
            <a:pPr marL="720000" indent="-457200" algn="just">
              <a:lnSpc>
                <a:spcPct val="120000"/>
              </a:lnSpc>
              <a:buAutoNum type="arabicPeriod"/>
            </a:pPr>
            <a:r>
              <a:rPr lang="en-US" sz="8000" dirty="0" smtClean="0">
                <a:latin typeface="Cambria" pitchFamily="18" charset="0"/>
              </a:rPr>
              <a:t>Logo &amp; Wallpaper</a:t>
            </a:r>
          </a:p>
          <a:p>
            <a:pPr marL="720000" indent="-457200" algn="just">
              <a:lnSpc>
                <a:spcPct val="120000"/>
              </a:lnSpc>
              <a:buAutoNum type="arabicPeriod"/>
            </a:pPr>
            <a:r>
              <a:rPr lang="en-US" sz="8000" dirty="0" err="1" smtClean="0">
                <a:latin typeface="Cambria" pitchFamily="18" charset="0"/>
              </a:rPr>
              <a:t>Lainnya</a:t>
            </a:r>
            <a:endParaRPr lang="en-US" sz="8000" dirty="0" smtClean="0">
              <a:latin typeface="Cambria" pitchFamily="18" charset="0"/>
            </a:endParaRPr>
          </a:p>
          <a:p>
            <a:pPr marL="457200" indent="-457200" algn="just">
              <a:buAutoNum type="arabicPeriod"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Gabriola" pitchFamily="82" charset="0"/>
              </a:rPr>
              <a:t>Jenis</a:t>
            </a:r>
            <a:r>
              <a:rPr lang="en-US" b="1" dirty="0" smtClean="0">
                <a:latin typeface="Gabriola" pitchFamily="82" charset="0"/>
              </a:rPr>
              <a:t> </a:t>
            </a:r>
            <a:r>
              <a:rPr lang="en-US" b="1" dirty="0" err="1" smtClean="0">
                <a:latin typeface="Gabriola" pitchFamily="82" charset="0"/>
              </a:rPr>
              <a:t>Dokumen</a:t>
            </a:r>
            <a:endParaRPr lang="en-US" b="1" dirty="0">
              <a:latin typeface="Gabriola" pitchFamily="82" charset="0"/>
            </a:endParaRPr>
          </a:p>
        </p:txBody>
      </p:sp>
      <p:grpSp>
        <p:nvGrpSpPr>
          <p:cNvPr id="5" name="Group 3"/>
          <p:cNvGrpSpPr/>
          <p:nvPr/>
        </p:nvGrpSpPr>
        <p:grpSpPr>
          <a:xfrm>
            <a:off x="3275856" y="1196752"/>
            <a:ext cx="2808312" cy="2592288"/>
            <a:chOff x="4460004" y="2023404"/>
            <a:chExt cx="3410454" cy="2592288"/>
          </a:xfrm>
        </p:grpSpPr>
        <p:sp>
          <p:nvSpPr>
            <p:cNvPr id="35" name="Content Placeholder 10"/>
            <p:cNvSpPr txBox="1">
              <a:spLocks/>
            </p:cNvSpPr>
            <p:nvPr/>
          </p:nvSpPr>
          <p:spPr>
            <a:xfrm>
              <a:off x="4466831" y="2895600"/>
              <a:ext cx="3403627" cy="1720092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>
                    <a:lumMod val="75000"/>
                  </a:schemeClr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sz="1800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Pembuat</a:t>
              </a:r>
              <a:r>
                <a:rPr lang="en-US" sz="18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 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>
                    <a:lumMod val="75000"/>
                  </a:schemeClr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Tahun</a:t>
              </a:r>
              <a:r>
                <a:rPr 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Terbit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>
                    <a:lumMod val="75000"/>
                  </a:schemeClr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Penerbit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</p:txBody>
        </p:sp>
        <p:grpSp>
          <p:nvGrpSpPr>
            <p:cNvPr id="6" name="Group 35"/>
            <p:cNvGrpSpPr/>
            <p:nvPr/>
          </p:nvGrpSpPr>
          <p:grpSpPr>
            <a:xfrm>
              <a:off x="4460004" y="2023404"/>
              <a:ext cx="3215436" cy="739279"/>
              <a:chOff x="2116976" y="1572064"/>
              <a:chExt cx="3215436" cy="739279"/>
            </a:xfrm>
            <a:solidFill>
              <a:schemeClr val="tx2">
                <a:lumMod val="75000"/>
              </a:schemeClr>
            </a:solidFill>
          </p:grpSpPr>
          <p:sp>
            <p:nvSpPr>
              <p:cNvPr id="37" name="Isosceles Triangle 36"/>
              <p:cNvSpPr/>
              <p:nvPr/>
            </p:nvSpPr>
            <p:spPr>
              <a:xfrm rot="12041857">
                <a:off x="2116976" y="1652937"/>
                <a:ext cx="493805" cy="658406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mbria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250416" y="1572064"/>
                <a:ext cx="3081996" cy="5334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dirty="0" smtClean="0">
                    <a:solidFill>
                      <a:prstClr val="white"/>
                    </a:solidFill>
                    <a:latin typeface="Cambria" pitchFamily="18" charset="0"/>
                    <a:cs typeface="Arial" pitchFamily="34" charset="0"/>
                  </a:rPr>
                  <a:t>2. STANDAR</a:t>
                </a:r>
                <a:r>
                  <a:rPr lang="en-US" sz="1800" dirty="0" smtClean="0">
                    <a:solidFill>
                      <a:prstClr val="white"/>
                    </a:solidFill>
                    <a:latin typeface="Cambria" pitchFamily="18" charset="0"/>
                    <a:cs typeface="Arial" pitchFamily="34" charset="0"/>
                  </a:rPr>
                  <a:t> </a:t>
                </a:r>
                <a:endParaRPr lang="en-US" sz="1800" dirty="0">
                  <a:solidFill>
                    <a:prstClr val="white"/>
                  </a:solidFill>
                  <a:latin typeface="Cambria" pitchFamily="18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7" name="Group 5"/>
          <p:cNvGrpSpPr/>
          <p:nvPr/>
        </p:nvGrpSpPr>
        <p:grpSpPr>
          <a:xfrm>
            <a:off x="6012160" y="1196752"/>
            <a:ext cx="2557841" cy="2448272"/>
            <a:chOff x="7941758" y="2023404"/>
            <a:chExt cx="3410454" cy="2448272"/>
          </a:xfrm>
        </p:grpSpPr>
        <p:sp>
          <p:nvSpPr>
            <p:cNvPr id="44" name="Content Placeholder 10"/>
            <p:cNvSpPr txBox="1">
              <a:spLocks/>
            </p:cNvSpPr>
            <p:nvPr/>
          </p:nvSpPr>
          <p:spPr>
            <a:xfrm>
              <a:off x="7948586" y="2895600"/>
              <a:ext cx="3403626" cy="1576076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Pembuat</a:t>
              </a:r>
              <a:r>
                <a:rPr lang="en-US" sz="18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 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Tahun</a:t>
              </a:r>
              <a:r>
                <a:rPr 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Terbit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Penerbit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</p:txBody>
        </p:sp>
        <p:grpSp>
          <p:nvGrpSpPr>
            <p:cNvPr id="8" name="Group 47"/>
            <p:cNvGrpSpPr/>
            <p:nvPr/>
          </p:nvGrpSpPr>
          <p:grpSpPr>
            <a:xfrm>
              <a:off x="7941758" y="2023404"/>
              <a:ext cx="3215436" cy="739279"/>
              <a:chOff x="2116976" y="1572064"/>
              <a:chExt cx="3215436" cy="739279"/>
            </a:xfrm>
          </p:grpSpPr>
          <p:sp>
            <p:nvSpPr>
              <p:cNvPr id="49" name="Isosceles Triangle 48"/>
              <p:cNvSpPr/>
              <p:nvPr/>
            </p:nvSpPr>
            <p:spPr>
              <a:xfrm rot="12041857">
                <a:off x="2116976" y="1652937"/>
                <a:ext cx="493805" cy="658406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mbria" pitchFamily="18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250416" y="1572064"/>
                <a:ext cx="3081996" cy="533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dirty="0" smtClean="0">
                    <a:solidFill>
                      <a:prstClr val="white"/>
                    </a:solidFill>
                    <a:latin typeface="Cambria" pitchFamily="18" charset="0"/>
                    <a:cs typeface="Arial" pitchFamily="34" charset="0"/>
                  </a:rPr>
                  <a:t>3. JURNAL</a:t>
                </a:r>
                <a:endParaRPr lang="en-US" sz="1800" dirty="0">
                  <a:solidFill>
                    <a:prstClr val="white"/>
                  </a:solidFill>
                  <a:latin typeface="Cambria" pitchFamily="18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8" name="Group 3"/>
          <p:cNvGrpSpPr/>
          <p:nvPr/>
        </p:nvGrpSpPr>
        <p:grpSpPr>
          <a:xfrm>
            <a:off x="1547664" y="3861048"/>
            <a:ext cx="2808312" cy="2592288"/>
            <a:chOff x="4460004" y="2023404"/>
            <a:chExt cx="3410454" cy="2592288"/>
          </a:xfrm>
        </p:grpSpPr>
        <p:sp>
          <p:nvSpPr>
            <p:cNvPr id="19" name="Content Placeholder 10"/>
            <p:cNvSpPr txBox="1">
              <a:spLocks/>
            </p:cNvSpPr>
            <p:nvPr/>
          </p:nvSpPr>
          <p:spPr>
            <a:xfrm>
              <a:off x="4466831" y="2895600"/>
              <a:ext cx="3403627" cy="1720092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>
                    <a:lumMod val="75000"/>
                  </a:schemeClr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Nomor</a:t>
              </a:r>
              <a:r>
                <a:rPr 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Dokumen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>
                    <a:lumMod val="75000"/>
                  </a:schemeClr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Tanggal</a:t>
              </a:r>
              <a:r>
                <a:rPr 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Dokumen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>
                    <a:lumMod val="75000"/>
                  </a:schemeClr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Jenis</a:t>
              </a:r>
              <a:r>
                <a:rPr 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Produk</a:t>
              </a:r>
              <a:r>
                <a:rPr 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Hukum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</p:txBody>
        </p:sp>
        <p:grpSp>
          <p:nvGrpSpPr>
            <p:cNvPr id="20" name="Group 35"/>
            <p:cNvGrpSpPr/>
            <p:nvPr/>
          </p:nvGrpSpPr>
          <p:grpSpPr>
            <a:xfrm>
              <a:off x="4460004" y="2023404"/>
              <a:ext cx="3215436" cy="739279"/>
              <a:chOff x="2116976" y="1572064"/>
              <a:chExt cx="3215436" cy="739279"/>
            </a:xfrm>
            <a:solidFill>
              <a:schemeClr val="tx2">
                <a:lumMod val="75000"/>
              </a:schemeClr>
            </a:solidFill>
          </p:grpSpPr>
          <p:sp>
            <p:nvSpPr>
              <p:cNvPr id="21" name="Isosceles Triangle 20"/>
              <p:cNvSpPr/>
              <p:nvPr/>
            </p:nvSpPr>
            <p:spPr>
              <a:xfrm rot="12041857">
                <a:off x="2116976" y="1652937"/>
                <a:ext cx="493805" cy="658406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mbria" pitchFamily="18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250416" y="1572064"/>
                <a:ext cx="3081996" cy="533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dirty="0" smtClean="0">
                    <a:solidFill>
                      <a:prstClr val="white"/>
                    </a:solidFill>
                    <a:latin typeface="Cambria" pitchFamily="18" charset="0"/>
                    <a:cs typeface="Arial" pitchFamily="34" charset="0"/>
                  </a:rPr>
                  <a:t>4. PRODUK HUKUM</a:t>
                </a:r>
                <a:r>
                  <a:rPr lang="en-US" sz="1800" dirty="0" smtClean="0">
                    <a:solidFill>
                      <a:prstClr val="white"/>
                    </a:solidFill>
                    <a:latin typeface="Cambria" pitchFamily="18" charset="0"/>
                    <a:cs typeface="Arial" pitchFamily="34" charset="0"/>
                  </a:rPr>
                  <a:t> </a:t>
                </a:r>
                <a:endParaRPr lang="en-US" sz="1800" dirty="0">
                  <a:solidFill>
                    <a:prstClr val="white"/>
                  </a:solidFill>
                  <a:latin typeface="Cambria" pitchFamily="18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3" name="Group 5"/>
          <p:cNvGrpSpPr/>
          <p:nvPr/>
        </p:nvGrpSpPr>
        <p:grpSpPr>
          <a:xfrm>
            <a:off x="4788024" y="3861048"/>
            <a:ext cx="2557841" cy="2448272"/>
            <a:chOff x="7941758" y="2023404"/>
            <a:chExt cx="3410454" cy="2448272"/>
          </a:xfrm>
        </p:grpSpPr>
        <p:sp>
          <p:nvSpPr>
            <p:cNvPr id="24" name="Content Placeholder 10"/>
            <p:cNvSpPr txBox="1">
              <a:spLocks/>
            </p:cNvSpPr>
            <p:nvPr/>
          </p:nvSpPr>
          <p:spPr>
            <a:xfrm>
              <a:off x="7948586" y="2895600"/>
              <a:ext cx="3403626" cy="1576076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Nomor</a:t>
              </a:r>
              <a:r>
                <a:rPr 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Dokumen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Tanggal</a:t>
              </a:r>
              <a:r>
                <a:rPr 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Dokumen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Jenis</a:t>
              </a:r>
              <a:r>
                <a:rPr 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Laporan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</p:txBody>
        </p:sp>
        <p:grpSp>
          <p:nvGrpSpPr>
            <p:cNvPr id="25" name="Group 47"/>
            <p:cNvGrpSpPr/>
            <p:nvPr/>
          </p:nvGrpSpPr>
          <p:grpSpPr>
            <a:xfrm>
              <a:off x="7941758" y="2023404"/>
              <a:ext cx="3215436" cy="739279"/>
              <a:chOff x="2116976" y="1572064"/>
              <a:chExt cx="3215436" cy="739279"/>
            </a:xfrm>
          </p:grpSpPr>
          <p:sp>
            <p:nvSpPr>
              <p:cNvPr id="26" name="Isosceles Triangle 25"/>
              <p:cNvSpPr/>
              <p:nvPr/>
            </p:nvSpPr>
            <p:spPr>
              <a:xfrm rot="12041857">
                <a:off x="2116976" y="1652937"/>
                <a:ext cx="493805" cy="658406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mbria" pitchFamily="18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250416" y="1572064"/>
                <a:ext cx="3081996" cy="5334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dirty="0" smtClean="0">
                    <a:solidFill>
                      <a:prstClr val="white"/>
                    </a:solidFill>
                    <a:latin typeface="Cambria" pitchFamily="18" charset="0"/>
                    <a:cs typeface="Arial" pitchFamily="34" charset="0"/>
                  </a:rPr>
                  <a:t>5. LAPORAN</a:t>
                </a:r>
                <a:endParaRPr lang="en-US" sz="1800" dirty="0">
                  <a:solidFill>
                    <a:prstClr val="white"/>
                  </a:solidFill>
                  <a:latin typeface="Cambria" pitchFamily="18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619944" y="1196752"/>
            <a:ext cx="2557841" cy="2744688"/>
            <a:chOff x="978251" y="2023404"/>
            <a:chExt cx="3410454" cy="2592288"/>
          </a:xfrm>
        </p:grpSpPr>
        <p:sp>
          <p:nvSpPr>
            <p:cNvPr id="32" name="Content Placeholder 10"/>
            <p:cNvSpPr txBox="1">
              <a:spLocks/>
            </p:cNvSpPr>
            <p:nvPr/>
          </p:nvSpPr>
          <p:spPr>
            <a:xfrm>
              <a:off x="985079" y="2895600"/>
              <a:ext cx="3403626" cy="1720092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/>
                </a:buClr>
                <a:buSzPct val="100000"/>
                <a:buFont typeface="Arial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Pengarang</a:t>
              </a:r>
              <a:endPara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/>
                </a:buClr>
                <a:buSzPct val="100000"/>
                <a:buFont typeface="Arial" charset="0"/>
                <a:buChar char="●"/>
              </a:pPr>
              <a:r>
                <a:rPr lang="en-US" sz="18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ISBN</a:t>
              </a: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/>
                </a:buClr>
                <a:buSzPct val="100000"/>
                <a:buFont typeface="Arial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Tahun</a:t>
              </a:r>
              <a:r>
                <a:rPr 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Terbit</a:t>
              </a:r>
              <a:endPara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/>
                </a:buClr>
                <a:buSzPct val="100000"/>
                <a:buFont typeface="Arial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Penerbit</a:t>
              </a:r>
              <a:endPara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</p:txBody>
        </p:sp>
        <p:grpSp>
          <p:nvGrpSpPr>
            <p:cNvPr id="33" name="Group 31"/>
            <p:cNvGrpSpPr/>
            <p:nvPr/>
          </p:nvGrpSpPr>
          <p:grpSpPr>
            <a:xfrm>
              <a:off x="978251" y="2023404"/>
              <a:ext cx="3215436" cy="739279"/>
              <a:chOff x="2116976" y="1572064"/>
              <a:chExt cx="3215436" cy="739279"/>
            </a:xfrm>
          </p:grpSpPr>
          <p:sp>
            <p:nvSpPr>
              <p:cNvPr id="34" name="Isosceles Triangle 33"/>
              <p:cNvSpPr/>
              <p:nvPr/>
            </p:nvSpPr>
            <p:spPr>
              <a:xfrm rot="12041857">
                <a:off x="2116976" y="1652937"/>
                <a:ext cx="493805" cy="658406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mbria" pitchFamily="18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250416" y="1572064"/>
                <a:ext cx="3081996" cy="5334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dirty="0" smtClean="0">
                    <a:solidFill>
                      <a:prstClr val="white"/>
                    </a:solidFill>
                    <a:latin typeface="Cambria" pitchFamily="18" charset="0"/>
                    <a:cs typeface="Arial" pitchFamily="34" charset="0"/>
                  </a:rPr>
                  <a:t>1. BUKU</a:t>
                </a:r>
                <a:endParaRPr lang="en-US" sz="1800" dirty="0">
                  <a:solidFill>
                    <a:prstClr val="white"/>
                  </a:solidFill>
                  <a:latin typeface="Cambria" pitchFamily="18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733327814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b="1" dirty="0" err="1" smtClean="0">
                <a:latin typeface="Gabriola" pitchFamily="82" charset="0"/>
              </a:rPr>
              <a:t>Jenis</a:t>
            </a:r>
            <a:r>
              <a:rPr lang="en-US" b="1" dirty="0" smtClean="0">
                <a:latin typeface="Gabriola" pitchFamily="82" charset="0"/>
              </a:rPr>
              <a:t> </a:t>
            </a:r>
            <a:r>
              <a:rPr lang="en-US" b="1" dirty="0" err="1" smtClean="0">
                <a:latin typeface="Gabriola" pitchFamily="82" charset="0"/>
              </a:rPr>
              <a:t>Dokumen</a:t>
            </a:r>
            <a:endParaRPr lang="en-US" b="1" dirty="0">
              <a:latin typeface="Gabriola" pitchFamily="82" charset="0"/>
            </a:endParaRPr>
          </a:p>
        </p:txBody>
      </p:sp>
      <p:grpSp>
        <p:nvGrpSpPr>
          <p:cNvPr id="5" name="Group 3"/>
          <p:cNvGrpSpPr/>
          <p:nvPr/>
        </p:nvGrpSpPr>
        <p:grpSpPr>
          <a:xfrm>
            <a:off x="6084168" y="1196752"/>
            <a:ext cx="2808312" cy="2592288"/>
            <a:chOff x="4460004" y="2023404"/>
            <a:chExt cx="3410454" cy="2592288"/>
          </a:xfrm>
        </p:grpSpPr>
        <p:sp>
          <p:nvSpPr>
            <p:cNvPr id="35" name="Content Placeholder 10"/>
            <p:cNvSpPr txBox="1">
              <a:spLocks/>
            </p:cNvSpPr>
            <p:nvPr/>
          </p:nvSpPr>
          <p:spPr>
            <a:xfrm>
              <a:off x="4466831" y="2895600"/>
              <a:ext cx="3403627" cy="1720092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>
                    <a:lumMod val="75000"/>
                  </a:schemeClr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Judul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>
                    <a:lumMod val="75000"/>
                  </a:schemeClr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Satuan</a:t>
              </a:r>
              <a:r>
                <a:rPr 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Kerja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>
                    <a:lumMod val="75000"/>
                  </a:schemeClr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Tanggal</a:t>
              </a:r>
              <a:r>
                <a:rPr 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Dokumen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</p:txBody>
        </p:sp>
        <p:grpSp>
          <p:nvGrpSpPr>
            <p:cNvPr id="6" name="Group 35"/>
            <p:cNvGrpSpPr/>
            <p:nvPr/>
          </p:nvGrpSpPr>
          <p:grpSpPr>
            <a:xfrm>
              <a:off x="4460004" y="2023404"/>
              <a:ext cx="3215436" cy="739279"/>
              <a:chOff x="2116976" y="1572064"/>
              <a:chExt cx="3215436" cy="739279"/>
            </a:xfrm>
            <a:solidFill>
              <a:schemeClr val="tx2">
                <a:lumMod val="75000"/>
              </a:schemeClr>
            </a:solidFill>
          </p:grpSpPr>
          <p:sp>
            <p:nvSpPr>
              <p:cNvPr id="37" name="Isosceles Triangle 36"/>
              <p:cNvSpPr/>
              <p:nvPr/>
            </p:nvSpPr>
            <p:spPr>
              <a:xfrm rot="12041857">
                <a:off x="2116976" y="1652937"/>
                <a:ext cx="493805" cy="658406"/>
              </a:xfrm>
              <a:prstGeom prst="triangl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mbria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250416" y="1572064"/>
                <a:ext cx="3081996" cy="53340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dirty="0" smtClean="0">
                    <a:solidFill>
                      <a:prstClr val="white"/>
                    </a:solidFill>
                    <a:latin typeface="Cambria" pitchFamily="18" charset="0"/>
                    <a:cs typeface="Arial" pitchFamily="34" charset="0"/>
                  </a:rPr>
                  <a:t>8. INFOGRAFIS</a:t>
                </a:r>
                <a:r>
                  <a:rPr lang="en-US" sz="1800" dirty="0" smtClean="0">
                    <a:solidFill>
                      <a:prstClr val="white"/>
                    </a:solidFill>
                    <a:latin typeface="Cambria" pitchFamily="18" charset="0"/>
                    <a:cs typeface="Arial" pitchFamily="34" charset="0"/>
                  </a:rPr>
                  <a:t> </a:t>
                </a:r>
                <a:endParaRPr lang="en-US" sz="1800" dirty="0">
                  <a:solidFill>
                    <a:prstClr val="white"/>
                  </a:solidFill>
                  <a:latin typeface="Cambria" pitchFamily="18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9" name="Group 3"/>
          <p:cNvGrpSpPr/>
          <p:nvPr/>
        </p:nvGrpSpPr>
        <p:grpSpPr>
          <a:xfrm>
            <a:off x="1835696" y="3789040"/>
            <a:ext cx="3096345" cy="2592288"/>
            <a:chOff x="4460004" y="2023404"/>
            <a:chExt cx="3760246" cy="2592288"/>
          </a:xfrm>
        </p:grpSpPr>
        <p:sp>
          <p:nvSpPr>
            <p:cNvPr id="19" name="Content Placeholder 10"/>
            <p:cNvSpPr txBox="1">
              <a:spLocks/>
            </p:cNvSpPr>
            <p:nvPr/>
          </p:nvSpPr>
          <p:spPr>
            <a:xfrm>
              <a:off x="4466831" y="2895600"/>
              <a:ext cx="3403627" cy="1720092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>
                    <a:lumMod val="75000"/>
                  </a:schemeClr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Judul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>
                    <a:lumMod val="75000"/>
                  </a:schemeClr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Tanggal</a:t>
              </a:r>
              <a:r>
                <a:rPr 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Dokumen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</p:txBody>
        </p:sp>
        <p:grpSp>
          <p:nvGrpSpPr>
            <p:cNvPr id="10" name="Group 35"/>
            <p:cNvGrpSpPr/>
            <p:nvPr/>
          </p:nvGrpSpPr>
          <p:grpSpPr>
            <a:xfrm>
              <a:off x="4460004" y="2023404"/>
              <a:ext cx="3760246" cy="739279"/>
              <a:chOff x="2116976" y="1572064"/>
              <a:chExt cx="3760246" cy="739279"/>
            </a:xfrm>
            <a:solidFill>
              <a:schemeClr val="tx2">
                <a:lumMod val="75000"/>
              </a:schemeClr>
            </a:solidFill>
          </p:grpSpPr>
          <p:sp>
            <p:nvSpPr>
              <p:cNvPr id="21" name="Isosceles Triangle 20"/>
              <p:cNvSpPr/>
              <p:nvPr/>
            </p:nvSpPr>
            <p:spPr>
              <a:xfrm rot="12041857">
                <a:off x="2116976" y="1652937"/>
                <a:ext cx="493805" cy="658406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mbria" pitchFamily="18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250417" y="1572064"/>
                <a:ext cx="3626805" cy="5334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dirty="0" smtClean="0">
                    <a:solidFill>
                      <a:prstClr val="white"/>
                    </a:solidFill>
                    <a:latin typeface="Cambria" pitchFamily="18" charset="0"/>
                    <a:cs typeface="Arial" pitchFamily="34" charset="0"/>
                  </a:rPr>
                  <a:t>9. LOGO &amp; WALLPAPER</a:t>
                </a:r>
                <a:r>
                  <a:rPr lang="en-US" sz="1800" dirty="0" smtClean="0">
                    <a:solidFill>
                      <a:prstClr val="white"/>
                    </a:solidFill>
                    <a:latin typeface="Cambria" pitchFamily="18" charset="0"/>
                    <a:cs typeface="Arial" pitchFamily="34" charset="0"/>
                  </a:rPr>
                  <a:t> </a:t>
                </a:r>
                <a:endParaRPr lang="en-US" sz="1800" dirty="0">
                  <a:solidFill>
                    <a:prstClr val="white"/>
                  </a:solidFill>
                  <a:latin typeface="Cambria" pitchFamily="18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1" name="Group 5"/>
          <p:cNvGrpSpPr/>
          <p:nvPr/>
        </p:nvGrpSpPr>
        <p:grpSpPr>
          <a:xfrm>
            <a:off x="5220072" y="3789040"/>
            <a:ext cx="2557841" cy="2448272"/>
            <a:chOff x="7941758" y="2023404"/>
            <a:chExt cx="3410454" cy="2448272"/>
          </a:xfrm>
        </p:grpSpPr>
        <p:sp>
          <p:nvSpPr>
            <p:cNvPr id="24" name="Content Placeholder 10"/>
            <p:cNvSpPr txBox="1">
              <a:spLocks/>
            </p:cNvSpPr>
            <p:nvPr/>
          </p:nvSpPr>
          <p:spPr>
            <a:xfrm>
              <a:off x="7948586" y="2895600"/>
              <a:ext cx="3403626" cy="1576076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Judul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Tanggal</a:t>
              </a:r>
              <a:r>
                <a:rPr 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Dokumen</a:t>
              </a:r>
              <a:endPara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</p:txBody>
        </p:sp>
        <p:grpSp>
          <p:nvGrpSpPr>
            <p:cNvPr id="12" name="Group 47"/>
            <p:cNvGrpSpPr/>
            <p:nvPr/>
          </p:nvGrpSpPr>
          <p:grpSpPr>
            <a:xfrm>
              <a:off x="7941758" y="2023404"/>
              <a:ext cx="3215435" cy="739279"/>
              <a:chOff x="2116976" y="1572064"/>
              <a:chExt cx="3215435" cy="739279"/>
            </a:xfrm>
          </p:grpSpPr>
          <p:sp>
            <p:nvSpPr>
              <p:cNvPr id="26" name="Isosceles Triangle 25"/>
              <p:cNvSpPr/>
              <p:nvPr/>
            </p:nvSpPr>
            <p:spPr>
              <a:xfrm rot="12041857">
                <a:off x="2116976" y="1652937"/>
                <a:ext cx="493805" cy="658406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mbria" pitchFamily="18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250416" y="1572064"/>
                <a:ext cx="3081995" cy="5334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dirty="0" smtClean="0">
                    <a:solidFill>
                      <a:prstClr val="white"/>
                    </a:solidFill>
                    <a:latin typeface="Cambria" pitchFamily="18" charset="0"/>
                    <a:cs typeface="Arial" pitchFamily="34" charset="0"/>
                  </a:rPr>
                  <a:t>10. LAINNYA</a:t>
                </a:r>
                <a:endParaRPr lang="en-US" sz="1800" dirty="0">
                  <a:solidFill>
                    <a:prstClr val="white"/>
                  </a:solidFill>
                  <a:latin typeface="Cambria" pitchFamily="18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3" name="Group 27"/>
          <p:cNvGrpSpPr/>
          <p:nvPr/>
        </p:nvGrpSpPr>
        <p:grpSpPr>
          <a:xfrm>
            <a:off x="3491880" y="1196752"/>
            <a:ext cx="2557841" cy="2744688"/>
            <a:chOff x="978251" y="2023404"/>
            <a:chExt cx="3410454" cy="2592288"/>
          </a:xfrm>
        </p:grpSpPr>
        <p:sp>
          <p:nvSpPr>
            <p:cNvPr id="32" name="Content Placeholder 10"/>
            <p:cNvSpPr txBox="1">
              <a:spLocks/>
            </p:cNvSpPr>
            <p:nvPr/>
          </p:nvSpPr>
          <p:spPr>
            <a:xfrm>
              <a:off x="985079" y="2895600"/>
              <a:ext cx="3403626" cy="1720092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/>
                </a:buClr>
                <a:buSzPct val="100000"/>
                <a:buFont typeface="Arial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Judul</a:t>
              </a:r>
              <a:endPara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/>
                </a:buClr>
                <a:buSzPct val="100000"/>
                <a:buFont typeface="Arial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Kegiatan</a:t>
              </a:r>
              <a:endPara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</p:txBody>
        </p:sp>
        <p:grpSp>
          <p:nvGrpSpPr>
            <p:cNvPr id="14" name="Group 31"/>
            <p:cNvGrpSpPr/>
            <p:nvPr/>
          </p:nvGrpSpPr>
          <p:grpSpPr>
            <a:xfrm>
              <a:off x="978251" y="2023404"/>
              <a:ext cx="3215436" cy="739279"/>
              <a:chOff x="2116976" y="1572064"/>
              <a:chExt cx="3215436" cy="739279"/>
            </a:xfrm>
          </p:grpSpPr>
          <p:sp>
            <p:nvSpPr>
              <p:cNvPr id="34" name="Isosceles Triangle 33"/>
              <p:cNvSpPr/>
              <p:nvPr/>
            </p:nvSpPr>
            <p:spPr>
              <a:xfrm rot="12041857">
                <a:off x="2116976" y="1652937"/>
                <a:ext cx="493805" cy="658406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mbria" pitchFamily="18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250416" y="1572064"/>
                <a:ext cx="3081996" cy="5334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dirty="0" smtClean="0">
                    <a:solidFill>
                      <a:prstClr val="white"/>
                    </a:solidFill>
                    <a:latin typeface="Cambria" pitchFamily="18" charset="0"/>
                    <a:cs typeface="Arial" pitchFamily="34" charset="0"/>
                  </a:rPr>
                  <a:t>7. PANDUAN</a:t>
                </a:r>
                <a:endParaRPr lang="en-US" sz="1800" dirty="0">
                  <a:solidFill>
                    <a:prstClr val="white"/>
                  </a:solidFill>
                  <a:latin typeface="Cambria" pitchFamily="18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683568" y="1196752"/>
            <a:ext cx="2557841" cy="2664296"/>
            <a:chOff x="978251" y="2023404"/>
            <a:chExt cx="3410454" cy="2592288"/>
          </a:xfrm>
        </p:grpSpPr>
        <p:sp>
          <p:nvSpPr>
            <p:cNvPr id="39" name="Content Placeholder 10"/>
            <p:cNvSpPr txBox="1">
              <a:spLocks/>
            </p:cNvSpPr>
            <p:nvPr/>
          </p:nvSpPr>
          <p:spPr>
            <a:xfrm>
              <a:off x="985079" y="2895600"/>
              <a:ext cx="3403626" cy="1720092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/>
                </a:buClr>
                <a:buSzPct val="100000"/>
                <a:buFont typeface="Arial" charset="0"/>
                <a:buChar char="●"/>
              </a:pPr>
              <a:r>
                <a:rPr lang="en-US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Judul</a:t>
              </a:r>
              <a:endPara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  <a:p>
              <a:pPr marL="288925" indent="-288925">
                <a:lnSpc>
                  <a:spcPct val="130000"/>
                </a:lnSpc>
                <a:spcBef>
                  <a:spcPct val="20000"/>
                </a:spcBef>
                <a:buClr>
                  <a:schemeClr val="tx2"/>
                </a:buClr>
                <a:buSzPct val="100000"/>
                <a:buFont typeface="Arial" charset="0"/>
                <a:buChar char="●"/>
              </a:pPr>
              <a:r>
                <a:rPr lang="en-US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P</a:t>
              </a:r>
              <a:r>
                <a:rPr lang="en-US" sz="1800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mbria" pitchFamily="18" charset="0"/>
                  <a:cs typeface="Arial" pitchFamily="34" charset="0"/>
                </a:rPr>
                <a:t>embuat</a:t>
              </a:r>
              <a:endPara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itchFamily="18" charset="0"/>
                <a:cs typeface="Arial" pitchFamily="34" charset="0"/>
              </a:endParaRPr>
            </a:p>
          </p:txBody>
        </p:sp>
        <p:grpSp>
          <p:nvGrpSpPr>
            <p:cNvPr id="40" name="Group 31"/>
            <p:cNvGrpSpPr/>
            <p:nvPr/>
          </p:nvGrpSpPr>
          <p:grpSpPr>
            <a:xfrm>
              <a:off x="978251" y="2023404"/>
              <a:ext cx="3215436" cy="739279"/>
              <a:chOff x="2116976" y="1572064"/>
              <a:chExt cx="3215436" cy="739279"/>
            </a:xfrm>
          </p:grpSpPr>
          <p:sp>
            <p:nvSpPr>
              <p:cNvPr id="41" name="Isosceles Triangle 40"/>
              <p:cNvSpPr/>
              <p:nvPr/>
            </p:nvSpPr>
            <p:spPr>
              <a:xfrm rot="12041857">
                <a:off x="2116976" y="1652937"/>
                <a:ext cx="493805" cy="658406"/>
              </a:xfrm>
              <a:prstGeom prst="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mbria" pitchFamily="18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250416" y="1572064"/>
                <a:ext cx="3081996" cy="533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dirty="0" smtClean="0">
                    <a:solidFill>
                      <a:prstClr val="white"/>
                    </a:solidFill>
                    <a:latin typeface="Cambria" pitchFamily="18" charset="0"/>
                    <a:cs typeface="Arial" pitchFamily="34" charset="0"/>
                  </a:rPr>
                  <a:t>6. PRESENTASI</a:t>
                </a:r>
                <a:endParaRPr lang="en-US" sz="1800" dirty="0">
                  <a:solidFill>
                    <a:prstClr val="white"/>
                  </a:solidFill>
                  <a:latin typeface="Cambria" pitchFamily="18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733327814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548680"/>
            <a:ext cx="8064896" cy="590465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endParaRPr lang="en-US" sz="12000" dirty="0" smtClean="0">
              <a:latin typeface="Edwardian Script ITC" pitchFamily="66" charset="0"/>
            </a:endParaRPr>
          </a:p>
          <a:p>
            <a:pPr algn="ctr">
              <a:buNone/>
            </a:pPr>
            <a:r>
              <a:rPr lang="en-US" sz="12000" dirty="0" smtClean="0">
                <a:latin typeface="Edwardian Script ITC" pitchFamily="66" charset="0"/>
              </a:rPr>
              <a:t>Thank You</a:t>
            </a:r>
            <a:endParaRPr lang="en-US" sz="12000" dirty="0">
              <a:latin typeface="Edwardian Script ITC" pitchFamily="66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154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Aplikasi Knowledge Management System  (Alfresco)</vt:lpstr>
      <vt:lpstr>Knowledge Management System</vt:lpstr>
      <vt:lpstr>KMS Kemkominfo</vt:lpstr>
      <vt:lpstr>   KMS Kemkominfo</vt:lpstr>
      <vt:lpstr>Jenis Dokumen</vt:lpstr>
      <vt:lpstr>Jenis Dokumen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Management System</dc:title>
  <dc:creator>dewiPDSI</dc:creator>
  <cp:lastModifiedBy>dewiPDSI</cp:lastModifiedBy>
  <cp:revision>13</cp:revision>
  <dcterms:created xsi:type="dcterms:W3CDTF">2016-04-18T04:51:46Z</dcterms:created>
  <dcterms:modified xsi:type="dcterms:W3CDTF">2016-04-18T07:40:33Z</dcterms:modified>
</cp:coreProperties>
</file>